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5" r:id="rId3"/>
    <p:sldId id="266" r:id="rId4"/>
    <p:sldId id="267" r:id="rId5"/>
    <p:sldId id="268" r:id="rId6"/>
    <p:sldId id="276" r:id="rId7"/>
    <p:sldId id="277" r:id="rId8"/>
    <p:sldId id="278" r:id="rId9"/>
    <p:sldId id="279" r:id="rId10"/>
    <p:sldId id="258" r:id="rId11"/>
    <p:sldId id="271" r:id="rId12"/>
    <p:sldId id="269" r:id="rId13"/>
    <p:sldId id="274" r:id="rId14"/>
    <p:sldId id="275" r:id="rId15"/>
    <p:sldId id="264" r:id="rId16"/>
    <p:sldId id="260" r:id="rId17"/>
    <p:sldId id="261" r:id="rId18"/>
    <p:sldId id="270" r:id="rId19"/>
    <p:sldId id="273" r:id="rId20"/>
    <p:sldId id="259" r:id="rId21"/>
    <p:sldId id="280" r:id="rId22"/>
    <p:sldId id="282" r:id="rId23"/>
    <p:sldId id="281" r:id="rId24"/>
    <p:sldId id="257" r:id="rId25"/>
    <p:sldId id="28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50"/>
  </p:normalViewPr>
  <p:slideViewPr>
    <p:cSldViewPr snapToGrid="0" snapToObjects="1">
      <p:cViewPr varScale="1">
        <p:scale>
          <a:sx n="134" d="100"/>
          <a:sy n="134" d="100"/>
        </p:scale>
        <p:origin x="26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8F135-DCF0-084D-AC96-E9B84DEE18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EF0D9B-4A08-D64B-89A2-05FFCD01ED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CF3E041-D467-9D4E-BC8F-811B7F5367C7}"/>
              </a:ext>
            </a:extLst>
          </p:cNvPr>
          <p:cNvSpPr>
            <a:spLocks noGrp="1"/>
          </p:cNvSpPr>
          <p:nvPr>
            <p:ph type="dt" sz="half" idx="10"/>
          </p:nvPr>
        </p:nvSpPr>
        <p:spPr/>
        <p:txBody>
          <a:bodyPr/>
          <a:lstStyle/>
          <a:p>
            <a:fld id="{1A7B5544-9CAC-7A4E-9DD1-E2FAD99E2B69}" type="datetimeFigureOut">
              <a:rPr lang="en-US" smtClean="0"/>
              <a:t>11/13/19</a:t>
            </a:fld>
            <a:endParaRPr lang="en-US"/>
          </a:p>
        </p:txBody>
      </p:sp>
      <p:sp>
        <p:nvSpPr>
          <p:cNvPr id="5" name="Footer Placeholder 4">
            <a:extLst>
              <a:ext uri="{FF2B5EF4-FFF2-40B4-BE49-F238E27FC236}">
                <a16:creationId xmlns:a16="http://schemas.microsoft.com/office/drawing/2014/main" id="{4484BCF0-53C9-3143-90B0-511BEBDEF3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5D3C41-C860-7C4A-A0A1-E61245B5010B}"/>
              </a:ext>
            </a:extLst>
          </p:cNvPr>
          <p:cNvSpPr>
            <a:spLocks noGrp="1"/>
          </p:cNvSpPr>
          <p:nvPr>
            <p:ph type="sldNum" sz="quarter" idx="12"/>
          </p:nvPr>
        </p:nvSpPr>
        <p:spPr/>
        <p:txBody>
          <a:bodyPr/>
          <a:lstStyle/>
          <a:p>
            <a:fld id="{C28ED92F-3581-4748-9C81-46CD8D541E3A}" type="slidenum">
              <a:rPr lang="en-US" smtClean="0"/>
              <a:t>‹#›</a:t>
            </a:fld>
            <a:endParaRPr lang="en-US"/>
          </a:p>
        </p:txBody>
      </p:sp>
    </p:spTree>
    <p:extLst>
      <p:ext uri="{BB962C8B-B14F-4D97-AF65-F5344CB8AC3E}">
        <p14:creationId xmlns:p14="http://schemas.microsoft.com/office/powerpoint/2010/main" val="850762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FDF02-F9A8-D544-AFBF-AC60065866A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AE39B71-D53C-5B4F-8DC7-806025E96D8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5E151C-246A-924C-B5ED-64ECC1AC067C}"/>
              </a:ext>
            </a:extLst>
          </p:cNvPr>
          <p:cNvSpPr>
            <a:spLocks noGrp="1"/>
          </p:cNvSpPr>
          <p:nvPr>
            <p:ph type="dt" sz="half" idx="10"/>
          </p:nvPr>
        </p:nvSpPr>
        <p:spPr/>
        <p:txBody>
          <a:bodyPr/>
          <a:lstStyle/>
          <a:p>
            <a:fld id="{1A7B5544-9CAC-7A4E-9DD1-E2FAD99E2B69}" type="datetimeFigureOut">
              <a:rPr lang="en-US" smtClean="0"/>
              <a:t>11/13/19</a:t>
            </a:fld>
            <a:endParaRPr lang="en-US"/>
          </a:p>
        </p:txBody>
      </p:sp>
      <p:sp>
        <p:nvSpPr>
          <p:cNvPr id="5" name="Footer Placeholder 4">
            <a:extLst>
              <a:ext uri="{FF2B5EF4-FFF2-40B4-BE49-F238E27FC236}">
                <a16:creationId xmlns:a16="http://schemas.microsoft.com/office/drawing/2014/main" id="{D41138EC-7A58-6147-87E0-76AFEB6EA6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7825C1-B462-8140-B999-B07C173B3E6D}"/>
              </a:ext>
            </a:extLst>
          </p:cNvPr>
          <p:cNvSpPr>
            <a:spLocks noGrp="1"/>
          </p:cNvSpPr>
          <p:nvPr>
            <p:ph type="sldNum" sz="quarter" idx="12"/>
          </p:nvPr>
        </p:nvSpPr>
        <p:spPr/>
        <p:txBody>
          <a:bodyPr/>
          <a:lstStyle/>
          <a:p>
            <a:fld id="{C28ED92F-3581-4748-9C81-46CD8D541E3A}" type="slidenum">
              <a:rPr lang="en-US" smtClean="0"/>
              <a:t>‹#›</a:t>
            </a:fld>
            <a:endParaRPr lang="en-US"/>
          </a:p>
        </p:txBody>
      </p:sp>
    </p:spTree>
    <p:extLst>
      <p:ext uri="{BB962C8B-B14F-4D97-AF65-F5344CB8AC3E}">
        <p14:creationId xmlns:p14="http://schemas.microsoft.com/office/powerpoint/2010/main" val="3168330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E5975F-725E-0843-8596-418F46D00A3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AEBBF37-71F8-E645-889D-0F0B58A531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BEAB27-7AA9-7643-B456-8397C057F999}"/>
              </a:ext>
            </a:extLst>
          </p:cNvPr>
          <p:cNvSpPr>
            <a:spLocks noGrp="1"/>
          </p:cNvSpPr>
          <p:nvPr>
            <p:ph type="dt" sz="half" idx="10"/>
          </p:nvPr>
        </p:nvSpPr>
        <p:spPr/>
        <p:txBody>
          <a:bodyPr/>
          <a:lstStyle/>
          <a:p>
            <a:fld id="{1A7B5544-9CAC-7A4E-9DD1-E2FAD99E2B69}" type="datetimeFigureOut">
              <a:rPr lang="en-US" smtClean="0"/>
              <a:t>11/13/19</a:t>
            </a:fld>
            <a:endParaRPr lang="en-US"/>
          </a:p>
        </p:txBody>
      </p:sp>
      <p:sp>
        <p:nvSpPr>
          <p:cNvPr id="5" name="Footer Placeholder 4">
            <a:extLst>
              <a:ext uri="{FF2B5EF4-FFF2-40B4-BE49-F238E27FC236}">
                <a16:creationId xmlns:a16="http://schemas.microsoft.com/office/drawing/2014/main" id="{7B34B3D3-3E67-3543-8622-5433E68CF6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1A6EDC-45F8-034A-9E8C-30188036F99C}"/>
              </a:ext>
            </a:extLst>
          </p:cNvPr>
          <p:cNvSpPr>
            <a:spLocks noGrp="1"/>
          </p:cNvSpPr>
          <p:nvPr>
            <p:ph type="sldNum" sz="quarter" idx="12"/>
          </p:nvPr>
        </p:nvSpPr>
        <p:spPr/>
        <p:txBody>
          <a:bodyPr/>
          <a:lstStyle/>
          <a:p>
            <a:fld id="{C28ED92F-3581-4748-9C81-46CD8D541E3A}" type="slidenum">
              <a:rPr lang="en-US" smtClean="0"/>
              <a:t>‹#›</a:t>
            </a:fld>
            <a:endParaRPr lang="en-US"/>
          </a:p>
        </p:txBody>
      </p:sp>
    </p:spTree>
    <p:extLst>
      <p:ext uri="{BB962C8B-B14F-4D97-AF65-F5344CB8AC3E}">
        <p14:creationId xmlns:p14="http://schemas.microsoft.com/office/powerpoint/2010/main" val="583036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015B2-494F-5F4D-AD97-F0912A7230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395997-7439-974F-8CB8-9D69DB102E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DF9038-D61D-534B-9762-7ECB5A304AA4}"/>
              </a:ext>
            </a:extLst>
          </p:cNvPr>
          <p:cNvSpPr>
            <a:spLocks noGrp="1"/>
          </p:cNvSpPr>
          <p:nvPr>
            <p:ph type="dt" sz="half" idx="10"/>
          </p:nvPr>
        </p:nvSpPr>
        <p:spPr/>
        <p:txBody>
          <a:bodyPr/>
          <a:lstStyle/>
          <a:p>
            <a:fld id="{1A7B5544-9CAC-7A4E-9DD1-E2FAD99E2B69}" type="datetimeFigureOut">
              <a:rPr lang="en-US" smtClean="0"/>
              <a:t>11/13/19</a:t>
            </a:fld>
            <a:endParaRPr lang="en-US"/>
          </a:p>
        </p:txBody>
      </p:sp>
      <p:sp>
        <p:nvSpPr>
          <p:cNvPr id="5" name="Footer Placeholder 4">
            <a:extLst>
              <a:ext uri="{FF2B5EF4-FFF2-40B4-BE49-F238E27FC236}">
                <a16:creationId xmlns:a16="http://schemas.microsoft.com/office/drawing/2014/main" id="{C707E3F4-B7EC-6A47-862F-B50B663B57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3E1162-5F54-8E48-80D5-4253458D35A4}"/>
              </a:ext>
            </a:extLst>
          </p:cNvPr>
          <p:cNvSpPr>
            <a:spLocks noGrp="1"/>
          </p:cNvSpPr>
          <p:nvPr>
            <p:ph type="sldNum" sz="quarter" idx="12"/>
          </p:nvPr>
        </p:nvSpPr>
        <p:spPr/>
        <p:txBody>
          <a:bodyPr/>
          <a:lstStyle/>
          <a:p>
            <a:fld id="{C28ED92F-3581-4748-9C81-46CD8D541E3A}" type="slidenum">
              <a:rPr lang="en-US" smtClean="0"/>
              <a:t>‹#›</a:t>
            </a:fld>
            <a:endParaRPr lang="en-US"/>
          </a:p>
        </p:txBody>
      </p:sp>
    </p:spTree>
    <p:extLst>
      <p:ext uri="{BB962C8B-B14F-4D97-AF65-F5344CB8AC3E}">
        <p14:creationId xmlns:p14="http://schemas.microsoft.com/office/powerpoint/2010/main" val="3379736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CA4CC-82F2-AE4A-A897-53BA719114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ABBA013-9975-9744-8C1F-8AFF73BC26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418D73-75ED-294D-8061-DEF43F73F72E}"/>
              </a:ext>
            </a:extLst>
          </p:cNvPr>
          <p:cNvSpPr>
            <a:spLocks noGrp="1"/>
          </p:cNvSpPr>
          <p:nvPr>
            <p:ph type="dt" sz="half" idx="10"/>
          </p:nvPr>
        </p:nvSpPr>
        <p:spPr/>
        <p:txBody>
          <a:bodyPr/>
          <a:lstStyle/>
          <a:p>
            <a:fld id="{1A7B5544-9CAC-7A4E-9DD1-E2FAD99E2B69}" type="datetimeFigureOut">
              <a:rPr lang="en-US" smtClean="0"/>
              <a:t>11/13/19</a:t>
            </a:fld>
            <a:endParaRPr lang="en-US"/>
          </a:p>
        </p:txBody>
      </p:sp>
      <p:sp>
        <p:nvSpPr>
          <p:cNvPr id="5" name="Footer Placeholder 4">
            <a:extLst>
              <a:ext uri="{FF2B5EF4-FFF2-40B4-BE49-F238E27FC236}">
                <a16:creationId xmlns:a16="http://schemas.microsoft.com/office/drawing/2014/main" id="{55B3A907-F3E5-E846-B1D9-A9D1B5A437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BDB08B-6737-9642-96F2-932FA081D6A7}"/>
              </a:ext>
            </a:extLst>
          </p:cNvPr>
          <p:cNvSpPr>
            <a:spLocks noGrp="1"/>
          </p:cNvSpPr>
          <p:nvPr>
            <p:ph type="sldNum" sz="quarter" idx="12"/>
          </p:nvPr>
        </p:nvSpPr>
        <p:spPr/>
        <p:txBody>
          <a:bodyPr/>
          <a:lstStyle/>
          <a:p>
            <a:fld id="{C28ED92F-3581-4748-9C81-46CD8D541E3A}" type="slidenum">
              <a:rPr lang="en-US" smtClean="0"/>
              <a:t>‹#›</a:t>
            </a:fld>
            <a:endParaRPr lang="en-US"/>
          </a:p>
        </p:txBody>
      </p:sp>
    </p:spTree>
    <p:extLst>
      <p:ext uri="{BB962C8B-B14F-4D97-AF65-F5344CB8AC3E}">
        <p14:creationId xmlns:p14="http://schemas.microsoft.com/office/powerpoint/2010/main" val="2319270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81295-5C22-2747-89CB-019F64F3CC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AE93C2-3A8B-FA48-BFF0-A9C6EBF249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456DA3C-1CC7-3A46-8F44-B502D81FC5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359D47-8C37-3B41-83FF-067FA829C684}"/>
              </a:ext>
            </a:extLst>
          </p:cNvPr>
          <p:cNvSpPr>
            <a:spLocks noGrp="1"/>
          </p:cNvSpPr>
          <p:nvPr>
            <p:ph type="dt" sz="half" idx="10"/>
          </p:nvPr>
        </p:nvSpPr>
        <p:spPr/>
        <p:txBody>
          <a:bodyPr/>
          <a:lstStyle/>
          <a:p>
            <a:fld id="{1A7B5544-9CAC-7A4E-9DD1-E2FAD99E2B69}" type="datetimeFigureOut">
              <a:rPr lang="en-US" smtClean="0"/>
              <a:t>11/13/19</a:t>
            </a:fld>
            <a:endParaRPr lang="en-US"/>
          </a:p>
        </p:txBody>
      </p:sp>
      <p:sp>
        <p:nvSpPr>
          <p:cNvPr id="6" name="Footer Placeholder 5">
            <a:extLst>
              <a:ext uri="{FF2B5EF4-FFF2-40B4-BE49-F238E27FC236}">
                <a16:creationId xmlns:a16="http://schemas.microsoft.com/office/drawing/2014/main" id="{BD579661-5353-124B-9885-E0A36C1784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D2F6EC-C8ED-F746-99C7-D854613164F5}"/>
              </a:ext>
            </a:extLst>
          </p:cNvPr>
          <p:cNvSpPr>
            <a:spLocks noGrp="1"/>
          </p:cNvSpPr>
          <p:nvPr>
            <p:ph type="sldNum" sz="quarter" idx="12"/>
          </p:nvPr>
        </p:nvSpPr>
        <p:spPr/>
        <p:txBody>
          <a:bodyPr/>
          <a:lstStyle/>
          <a:p>
            <a:fld id="{C28ED92F-3581-4748-9C81-46CD8D541E3A}" type="slidenum">
              <a:rPr lang="en-US" smtClean="0"/>
              <a:t>‹#›</a:t>
            </a:fld>
            <a:endParaRPr lang="en-US"/>
          </a:p>
        </p:txBody>
      </p:sp>
    </p:spTree>
    <p:extLst>
      <p:ext uri="{BB962C8B-B14F-4D97-AF65-F5344CB8AC3E}">
        <p14:creationId xmlns:p14="http://schemas.microsoft.com/office/powerpoint/2010/main" val="1067631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2F95B-887F-CC40-8F24-496BEDCA276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77F0583-52E6-8543-8798-6C2DF99D8A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041E06-E218-CA49-BCE1-C584DE29B3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9239395-EB47-1945-98B9-EBC07C4D8C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E4AAF21-1B43-F647-9E53-524072A516B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224278-D048-B148-8700-3A189012B5AF}"/>
              </a:ext>
            </a:extLst>
          </p:cNvPr>
          <p:cNvSpPr>
            <a:spLocks noGrp="1"/>
          </p:cNvSpPr>
          <p:nvPr>
            <p:ph type="dt" sz="half" idx="10"/>
          </p:nvPr>
        </p:nvSpPr>
        <p:spPr/>
        <p:txBody>
          <a:bodyPr/>
          <a:lstStyle/>
          <a:p>
            <a:fld id="{1A7B5544-9CAC-7A4E-9DD1-E2FAD99E2B69}" type="datetimeFigureOut">
              <a:rPr lang="en-US" smtClean="0"/>
              <a:t>11/13/19</a:t>
            </a:fld>
            <a:endParaRPr lang="en-US"/>
          </a:p>
        </p:txBody>
      </p:sp>
      <p:sp>
        <p:nvSpPr>
          <p:cNvPr id="8" name="Footer Placeholder 7">
            <a:extLst>
              <a:ext uri="{FF2B5EF4-FFF2-40B4-BE49-F238E27FC236}">
                <a16:creationId xmlns:a16="http://schemas.microsoft.com/office/drawing/2014/main" id="{FDE26842-B9B8-7C4C-90AB-BD9D3A0E8D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823F16E-8774-DD48-8605-B25BBFBCEFA3}"/>
              </a:ext>
            </a:extLst>
          </p:cNvPr>
          <p:cNvSpPr>
            <a:spLocks noGrp="1"/>
          </p:cNvSpPr>
          <p:nvPr>
            <p:ph type="sldNum" sz="quarter" idx="12"/>
          </p:nvPr>
        </p:nvSpPr>
        <p:spPr/>
        <p:txBody>
          <a:bodyPr/>
          <a:lstStyle/>
          <a:p>
            <a:fld id="{C28ED92F-3581-4748-9C81-46CD8D541E3A}" type="slidenum">
              <a:rPr lang="en-US" smtClean="0"/>
              <a:t>‹#›</a:t>
            </a:fld>
            <a:endParaRPr lang="en-US"/>
          </a:p>
        </p:txBody>
      </p:sp>
    </p:spTree>
    <p:extLst>
      <p:ext uri="{BB962C8B-B14F-4D97-AF65-F5344CB8AC3E}">
        <p14:creationId xmlns:p14="http://schemas.microsoft.com/office/powerpoint/2010/main" val="1225843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F86D6-6E86-0D4B-8BD3-EC1E40D2C7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2768B31-B474-9644-A436-3FFB42AC79FC}"/>
              </a:ext>
            </a:extLst>
          </p:cNvPr>
          <p:cNvSpPr>
            <a:spLocks noGrp="1"/>
          </p:cNvSpPr>
          <p:nvPr>
            <p:ph type="dt" sz="half" idx="10"/>
          </p:nvPr>
        </p:nvSpPr>
        <p:spPr/>
        <p:txBody>
          <a:bodyPr/>
          <a:lstStyle/>
          <a:p>
            <a:fld id="{1A7B5544-9CAC-7A4E-9DD1-E2FAD99E2B69}" type="datetimeFigureOut">
              <a:rPr lang="en-US" smtClean="0"/>
              <a:t>11/13/19</a:t>
            </a:fld>
            <a:endParaRPr lang="en-US"/>
          </a:p>
        </p:txBody>
      </p:sp>
      <p:sp>
        <p:nvSpPr>
          <p:cNvPr id="4" name="Footer Placeholder 3">
            <a:extLst>
              <a:ext uri="{FF2B5EF4-FFF2-40B4-BE49-F238E27FC236}">
                <a16:creationId xmlns:a16="http://schemas.microsoft.com/office/drawing/2014/main" id="{E1CB236E-D231-8640-8E09-25165EADCB0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6CDF6D-83FF-EF46-B307-BC079BBEF9E5}"/>
              </a:ext>
            </a:extLst>
          </p:cNvPr>
          <p:cNvSpPr>
            <a:spLocks noGrp="1"/>
          </p:cNvSpPr>
          <p:nvPr>
            <p:ph type="sldNum" sz="quarter" idx="12"/>
          </p:nvPr>
        </p:nvSpPr>
        <p:spPr/>
        <p:txBody>
          <a:bodyPr/>
          <a:lstStyle/>
          <a:p>
            <a:fld id="{C28ED92F-3581-4748-9C81-46CD8D541E3A}" type="slidenum">
              <a:rPr lang="en-US" smtClean="0"/>
              <a:t>‹#›</a:t>
            </a:fld>
            <a:endParaRPr lang="en-US"/>
          </a:p>
        </p:txBody>
      </p:sp>
    </p:spTree>
    <p:extLst>
      <p:ext uri="{BB962C8B-B14F-4D97-AF65-F5344CB8AC3E}">
        <p14:creationId xmlns:p14="http://schemas.microsoft.com/office/powerpoint/2010/main" val="2801969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D84F91-B2B1-D54D-9E8B-A3BC92FBD6BC}"/>
              </a:ext>
            </a:extLst>
          </p:cNvPr>
          <p:cNvSpPr>
            <a:spLocks noGrp="1"/>
          </p:cNvSpPr>
          <p:nvPr>
            <p:ph type="dt" sz="half" idx="10"/>
          </p:nvPr>
        </p:nvSpPr>
        <p:spPr/>
        <p:txBody>
          <a:bodyPr/>
          <a:lstStyle/>
          <a:p>
            <a:fld id="{1A7B5544-9CAC-7A4E-9DD1-E2FAD99E2B69}" type="datetimeFigureOut">
              <a:rPr lang="en-US" smtClean="0"/>
              <a:t>11/13/19</a:t>
            </a:fld>
            <a:endParaRPr lang="en-US"/>
          </a:p>
        </p:txBody>
      </p:sp>
      <p:sp>
        <p:nvSpPr>
          <p:cNvPr id="3" name="Footer Placeholder 2">
            <a:extLst>
              <a:ext uri="{FF2B5EF4-FFF2-40B4-BE49-F238E27FC236}">
                <a16:creationId xmlns:a16="http://schemas.microsoft.com/office/drawing/2014/main" id="{1CCCD1AB-23E6-F14A-8E50-B5A19BAFC1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5E64E17-2B97-4048-B9A1-3E9131DD3ECA}"/>
              </a:ext>
            </a:extLst>
          </p:cNvPr>
          <p:cNvSpPr>
            <a:spLocks noGrp="1"/>
          </p:cNvSpPr>
          <p:nvPr>
            <p:ph type="sldNum" sz="quarter" idx="12"/>
          </p:nvPr>
        </p:nvSpPr>
        <p:spPr/>
        <p:txBody>
          <a:bodyPr/>
          <a:lstStyle/>
          <a:p>
            <a:fld id="{C28ED92F-3581-4748-9C81-46CD8D541E3A}" type="slidenum">
              <a:rPr lang="en-US" smtClean="0"/>
              <a:t>‹#›</a:t>
            </a:fld>
            <a:endParaRPr lang="en-US"/>
          </a:p>
        </p:txBody>
      </p:sp>
    </p:spTree>
    <p:extLst>
      <p:ext uri="{BB962C8B-B14F-4D97-AF65-F5344CB8AC3E}">
        <p14:creationId xmlns:p14="http://schemas.microsoft.com/office/powerpoint/2010/main" val="3229992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49AEF-8D32-724B-B7AE-C0E1F83272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F42C1AE-077C-6748-9E5E-4438EE0036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FBDC3-4E64-AD4E-AAF0-9E499685F8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BD836F-DEC9-204C-B01C-6FB96EC8E12D}"/>
              </a:ext>
            </a:extLst>
          </p:cNvPr>
          <p:cNvSpPr>
            <a:spLocks noGrp="1"/>
          </p:cNvSpPr>
          <p:nvPr>
            <p:ph type="dt" sz="half" idx="10"/>
          </p:nvPr>
        </p:nvSpPr>
        <p:spPr/>
        <p:txBody>
          <a:bodyPr/>
          <a:lstStyle/>
          <a:p>
            <a:fld id="{1A7B5544-9CAC-7A4E-9DD1-E2FAD99E2B69}" type="datetimeFigureOut">
              <a:rPr lang="en-US" smtClean="0"/>
              <a:t>11/13/19</a:t>
            </a:fld>
            <a:endParaRPr lang="en-US"/>
          </a:p>
        </p:txBody>
      </p:sp>
      <p:sp>
        <p:nvSpPr>
          <p:cNvPr id="6" name="Footer Placeholder 5">
            <a:extLst>
              <a:ext uri="{FF2B5EF4-FFF2-40B4-BE49-F238E27FC236}">
                <a16:creationId xmlns:a16="http://schemas.microsoft.com/office/drawing/2014/main" id="{E0F0D90A-8E8F-114E-A99C-131F052D8A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E63C13-97E4-8C44-B177-58A4C7F24F5C}"/>
              </a:ext>
            </a:extLst>
          </p:cNvPr>
          <p:cNvSpPr>
            <a:spLocks noGrp="1"/>
          </p:cNvSpPr>
          <p:nvPr>
            <p:ph type="sldNum" sz="quarter" idx="12"/>
          </p:nvPr>
        </p:nvSpPr>
        <p:spPr/>
        <p:txBody>
          <a:bodyPr/>
          <a:lstStyle/>
          <a:p>
            <a:fld id="{C28ED92F-3581-4748-9C81-46CD8D541E3A}" type="slidenum">
              <a:rPr lang="en-US" smtClean="0"/>
              <a:t>‹#›</a:t>
            </a:fld>
            <a:endParaRPr lang="en-US"/>
          </a:p>
        </p:txBody>
      </p:sp>
    </p:spTree>
    <p:extLst>
      <p:ext uri="{BB962C8B-B14F-4D97-AF65-F5344CB8AC3E}">
        <p14:creationId xmlns:p14="http://schemas.microsoft.com/office/powerpoint/2010/main" val="25447623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AA71A-E5ED-9D4D-88D5-27A6FB345B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62AE42-482D-464E-98BE-8FFD1652B4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78EE78B-57BA-8949-A69D-33298A59EC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E3ED6F-D866-1A42-AC5F-FE163A56038E}"/>
              </a:ext>
            </a:extLst>
          </p:cNvPr>
          <p:cNvSpPr>
            <a:spLocks noGrp="1"/>
          </p:cNvSpPr>
          <p:nvPr>
            <p:ph type="dt" sz="half" idx="10"/>
          </p:nvPr>
        </p:nvSpPr>
        <p:spPr/>
        <p:txBody>
          <a:bodyPr/>
          <a:lstStyle/>
          <a:p>
            <a:fld id="{1A7B5544-9CAC-7A4E-9DD1-E2FAD99E2B69}" type="datetimeFigureOut">
              <a:rPr lang="en-US" smtClean="0"/>
              <a:t>11/13/19</a:t>
            </a:fld>
            <a:endParaRPr lang="en-US"/>
          </a:p>
        </p:txBody>
      </p:sp>
      <p:sp>
        <p:nvSpPr>
          <p:cNvPr id="6" name="Footer Placeholder 5">
            <a:extLst>
              <a:ext uri="{FF2B5EF4-FFF2-40B4-BE49-F238E27FC236}">
                <a16:creationId xmlns:a16="http://schemas.microsoft.com/office/drawing/2014/main" id="{84DA2731-CF49-5144-9D2A-B69CA895C9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3F455A-E9B0-8045-AC31-2B76CB0A7E00}"/>
              </a:ext>
            </a:extLst>
          </p:cNvPr>
          <p:cNvSpPr>
            <a:spLocks noGrp="1"/>
          </p:cNvSpPr>
          <p:nvPr>
            <p:ph type="sldNum" sz="quarter" idx="12"/>
          </p:nvPr>
        </p:nvSpPr>
        <p:spPr/>
        <p:txBody>
          <a:bodyPr/>
          <a:lstStyle/>
          <a:p>
            <a:fld id="{C28ED92F-3581-4748-9C81-46CD8D541E3A}" type="slidenum">
              <a:rPr lang="en-US" smtClean="0"/>
              <a:t>‹#›</a:t>
            </a:fld>
            <a:endParaRPr lang="en-US"/>
          </a:p>
        </p:txBody>
      </p:sp>
    </p:spTree>
    <p:extLst>
      <p:ext uri="{BB962C8B-B14F-4D97-AF65-F5344CB8AC3E}">
        <p14:creationId xmlns:p14="http://schemas.microsoft.com/office/powerpoint/2010/main" val="38211706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4323DD-93E9-8A44-AC63-70471F8FC4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90EE5D-B1C8-8E43-A10B-0F33C616F4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B3DCAD-8EE9-7446-81F1-C308CD26DC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7B5544-9CAC-7A4E-9DD1-E2FAD99E2B69}" type="datetimeFigureOut">
              <a:rPr lang="en-US" smtClean="0"/>
              <a:t>11/13/19</a:t>
            </a:fld>
            <a:endParaRPr lang="en-US"/>
          </a:p>
        </p:txBody>
      </p:sp>
      <p:sp>
        <p:nvSpPr>
          <p:cNvPr id="5" name="Footer Placeholder 4">
            <a:extLst>
              <a:ext uri="{FF2B5EF4-FFF2-40B4-BE49-F238E27FC236}">
                <a16:creationId xmlns:a16="http://schemas.microsoft.com/office/drawing/2014/main" id="{48B8E810-710D-6043-8227-E3221FEB0A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14AE55-E622-484B-BC02-CD56D7B1EF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8ED92F-3581-4748-9C81-46CD8D541E3A}" type="slidenum">
              <a:rPr lang="en-US" smtClean="0"/>
              <a:t>‹#›</a:t>
            </a:fld>
            <a:endParaRPr lang="en-US"/>
          </a:p>
        </p:txBody>
      </p:sp>
    </p:spTree>
    <p:extLst>
      <p:ext uri="{BB962C8B-B14F-4D97-AF65-F5344CB8AC3E}">
        <p14:creationId xmlns:p14="http://schemas.microsoft.com/office/powerpoint/2010/main" val="1135894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nodejs.org/en/download/" TargetMode="External"/><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hyperlink" Target="https://www.trufflesuite.com/ganache" TargetMode="Externa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trufflesuite/truffle/tree/master/packages/contract" TargetMode="External"/><Relationship Id="rId2" Type="http://schemas.openxmlformats.org/officeDocument/2006/relationships/hyperlink" Target="https://www.trufflesuite.com/docs/truffle/getting-started/interacting-with-your-contracts"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opera.com/crypto"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6.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6.xml"/><Relationship Id="rId5" Type="http://schemas.openxmlformats.org/officeDocument/2006/relationships/image" Target="../media/image16.jpg"/><Relationship Id="rId4" Type="http://schemas.openxmlformats.org/officeDocument/2006/relationships/image" Target="../media/image1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objectcomputing.com/expertise/blockchain/glossary#cryptography" TargetMode="External"/><Relationship Id="rId2" Type="http://schemas.openxmlformats.org/officeDocument/2006/relationships/hyperlink" Target="https://objectcomputing.com/expertise/blockchain/glossary#currency" TargetMode="External"/><Relationship Id="rId1" Type="http://schemas.openxmlformats.org/officeDocument/2006/relationships/slideLayout" Target="../slideLayouts/slideLayout6.xml"/><Relationship Id="rId5" Type="http://schemas.openxmlformats.org/officeDocument/2006/relationships/hyperlink" Target="https://objectcomputing.com/expertise/blockchain/glossary#private-key" TargetMode="External"/><Relationship Id="rId4" Type="http://schemas.openxmlformats.org/officeDocument/2006/relationships/hyperlink" Target="https://objectcomputing.com/expertise/blockchain/glossary#ether"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CF2CF-B564-2C4F-8D2E-19EAC11F33B0}"/>
              </a:ext>
            </a:extLst>
          </p:cNvPr>
          <p:cNvSpPr>
            <a:spLocks noGrp="1"/>
          </p:cNvSpPr>
          <p:nvPr>
            <p:ph type="ctrTitle"/>
          </p:nvPr>
        </p:nvSpPr>
        <p:spPr>
          <a:xfrm>
            <a:off x="1797270" y="2692021"/>
            <a:ext cx="7294178" cy="1187178"/>
          </a:xfrm>
        </p:spPr>
        <p:txBody>
          <a:bodyPr>
            <a:noAutofit/>
          </a:bodyPr>
          <a:lstStyle/>
          <a:p>
            <a:pPr hangingPunct="0">
              <a:lnSpc>
                <a:spcPct val="100000"/>
              </a:lnSpc>
            </a:pPr>
            <a:r>
              <a:rPr lang="en-US" sz="3200" dirty="0">
                <a:ln w="0"/>
                <a:effectLst>
                  <a:glow rad="228600">
                    <a:schemeClr val="accent4">
                      <a:satMod val="175000"/>
                      <a:alpha val="40000"/>
                    </a:schemeClr>
                  </a:glow>
                  <a:outerShdw blurRad="38100" dist="19050" dir="2700000" algn="tl" rotWithShape="0">
                    <a:schemeClr val="dk1">
                      <a:alpha val="40000"/>
                    </a:schemeClr>
                  </a:outerShdw>
                </a:effectLst>
              </a:rPr>
              <a:t>Creating Blockchain Distributed Apps</a:t>
            </a:r>
            <a:br>
              <a:rPr lang="en-US" sz="3200" dirty="0">
                <a:ln w="0"/>
                <a:effectLst>
                  <a:glow rad="228600">
                    <a:schemeClr val="accent4">
                      <a:satMod val="175000"/>
                      <a:alpha val="40000"/>
                    </a:schemeClr>
                  </a:glow>
                  <a:outerShdw blurRad="38100" dist="19050" dir="2700000" algn="tl" rotWithShape="0">
                    <a:schemeClr val="dk1">
                      <a:alpha val="40000"/>
                    </a:schemeClr>
                  </a:outerShdw>
                </a:effectLst>
              </a:rPr>
            </a:br>
            <a:r>
              <a:rPr lang="en-US" sz="3200" dirty="0">
                <a:ln w="0"/>
                <a:effectLst>
                  <a:glow rad="228600">
                    <a:schemeClr val="accent4">
                      <a:satMod val="175000"/>
                      <a:alpha val="40000"/>
                    </a:schemeClr>
                  </a:glow>
                  <a:outerShdw blurRad="38100" dist="19050" dir="2700000" algn="tl" rotWithShape="0">
                    <a:schemeClr val="dk1">
                      <a:alpha val="40000"/>
                    </a:schemeClr>
                  </a:outerShdw>
                </a:effectLst>
              </a:rPr>
              <a:t>Tools and Examples</a:t>
            </a:r>
          </a:p>
        </p:txBody>
      </p:sp>
      <p:pic>
        <p:nvPicPr>
          <p:cNvPr id="9" name="Picture 8" descr="A picture containing computer&#10;&#10;Description automatically generated">
            <a:extLst>
              <a:ext uri="{FF2B5EF4-FFF2-40B4-BE49-F238E27FC236}">
                <a16:creationId xmlns:a16="http://schemas.microsoft.com/office/drawing/2014/main" id="{5C8E735E-6102-3C44-B056-4EC6FBB202EE}"/>
              </a:ext>
            </a:extLst>
          </p:cNvPr>
          <p:cNvPicPr>
            <a:picLocks noChangeAspect="1"/>
          </p:cNvPicPr>
          <p:nvPr/>
        </p:nvPicPr>
        <p:blipFill>
          <a:blip r:embed="rId2"/>
          <a:stretch>
            <a:fillRect/>
          </a:stretch>
        </p:blipFill>
        <p:spPr>
          <a:xfrm>
            <a:off x="7674084" y="4052488"/>
            <a:ext cx="1195104" cy="2015193"/>
          </a:xfrm>
          <a:prstGeom prst="rect">
            <a:avLst/>
          </a:prstGeom>
        </p:spPr>
      </p:pic>
      <p:pic>
        <p:nvPicPr>
          <p:cNvPr id="22" name="Picture 21" descr="A close up of text on a black surface&#10;&#10;Description automatically generated">
            <a:extLst>
              <a:ext uri="{FF2B5EF4-FFF2-40B4-BE49-F238E27FC236}">
                <a16:creationId xmlns:a16="http://schemas.microsoft.com/office/drawing/2014/main" id="{CCE0CD28-DBEA-1946-9D49-6384C6B04C4B}"/>
              </a:ext>
            </a:extLst>
          </p:cNvPr>
          <p:cNvPicPr>
            <a:picLocks noChangeAspect="1"/>
          </p:cNvPicPr>
          <p:nvPr/>
        </p:nvPicPr>
        <p:blipFill>
          <a:blip r:embed="rId3"/>
          <a:stretch>
            <a:fillRect/>
          </a:stretch>
        </p:blipFill>
        <p:spPr>
          <a:xfrm>
            <a:off x="3865522" y="283521"/>
            <a:ext cx="3157673" cy="2408500"/>
          </a:xfrm>
          <a:prstGeom prst="rect">
            <a:avLst/>
          </a:prstGeom>
        </p:spPr>
      </p:pic>
      <p:pic>
        <p:nvPicPr>
          <p:cNvPr id="24" name="Picture 23" descr="A close up of a sign&#10;&#10;Description automatically generated">
            <a:extLst>
              <a:ext uri="{FF2B5EF4-FFF2-40B4-BE49-F238E27FC236}">
                <a16:creationId xmlns:a16="http://schemas.microsoft.com/office/drawing/2014/main" id="{BF0A1023-87AD-B64A-A4CB-98FC17524482}"/>
              </a:ext>
            </a:extLst>
          </p:cNvPr>
          <p:cNvPicPr>
            <a:picLocks noChangeAspect="1"/>
          </p:cNvPicPr>
          <p:nvPr/>
        </p:nvPicPr>
        <p:blipFill>
          <a:blip r:embed="rId4"/>
          <a:stretch>
            <a:fillRect/>
          </a:stretch>
        </p:blipFill>
        <p:spPr>
          <a:xfrm>
            <a:off x="2962384" y="4020637"/>
            <a:ext cx="4711700" cy="1600200"/>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462B7682-C3CA-FE4C-A995-35D4B5378360}"/>
              </a:ext>
            </a:extLst>
          </p:cNvPr>
          <p:cNvPicPr>
            <a:picLocks noChangeAspect="1"/>
          </p:cNvPicPr>
          <p:nvPr/>
        </p:nvPicPr>
        <p:blipFill>
          <a:blip r:embed="rId5"/>
          <a:stretch>
            <a:fillRect/>
          </a:stretch>
        </p:blipFill>
        <p:spPr>
          <a:xfrm>
            <a:off x="6944934" y="4189122"/>
            <a:ext cx="662294" cy="333107"/>
          </a:xfrm>
          <a:prstGeom prst="rect">
            <a:avLst/>
          </a:prstGeom>
        </p:spPr>
      </p:pic>
    </p:spTree>
    <p:extLst>
      <p:ext uri="{BB962C8B-B14F-4D97-AF65-F5344CB8AC3E}">
        <p14:creationId xmlns:p14="http://schemas.microsoft.com/office/powerpoint/2010/main" val="33925825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8EC4642-F85E-774C-8E33-A721BCE345D0}"/>
              </a:ext>
            </a:extLst>
          </p:cNvPr>
          <p:cNvSpPr/>
          <p:nvPr/>
        </p:nvSpPr>
        <p:spPr>
          <a:xfrm>
            <a:off x="916083" y="239733"/>
            <a:ext cx="10359834" cy="1754326"/>
          </a:xfrm>
          <a:prstGeom prst="rect">
            <a:avLst/>
          </a:prstGeom>
        </p:spPr>
        <p:txBody>
          <a:bodyPr wrap="square">
            <a:spAutoFit/>
          </a:bodyPr>
          <a:lstStyle/>
          <a:p>
            <a:pPr algn="ctr"/>
            <a:r>
              <a:rPr lang="en-US" sz="4400" b="1" u="sng" dirty="0"/>
              <a:t>Simple Demo Code using </a:t>
            </a:r>
            <a:r>
              <a:rPr lang="en-US" sz="4400" b="1" u="sng" dirty="0" err="1"/>
              <a:t>MetaCoin</a:t>
            </a:r>
            <a:endParaRPr lang="en-US" sz="4400" b="1" u="sng" dirty="0"/>
          </a:p>
          <a:p>
            <a:pPr algn="ctr"/>
            <a:endParaRPr lang="en-US" sz="3200" b="1" dirty="0">
              <a:latin typeface="Courier New" panose="02070309020205020404" pitchFamily="49" charset="0"/>
              <a:cs typeface="Courier New" panose="02070309020205020404" pitchFamily="49" charset="0"/>
            </a:endParaRPr>
          </a:p>
          <a:p>
            <a:pPr algn="ctr"/>
            <a:r>
              <a:rPr lang="en-US" sz="3200" dirty="0">
                <a:effectLst>
                  <a:glow rad="228600">
                    <a:schemeClr val="accent4">
                      <a:satMod val="175000"/>
                      <a:alpha val="40000"/>
                    </a:schemeClr>
                  </a:glow>
                </a:effectLst>
                <a:latin typeface="Courier New" panose="02070309020205020404" pitchFamily="49" charset="0"/>
                <a:cs typeface="Courier New" panose="02070309020205020404" pitchFamily="49" charset="0"/>
              </a:rPr>
              <a:t>https://github.com/devcmgm/truffledemo</a:t>
            </a:r>
          </a:p>
        </p:txBody>
      </p:sp>
      <p:pic>
        <p:nvPicPr>
          <p:cNvPr id="5" name="Picture 4" descr="A screenshot of a social media post&#10;&#10;Description automatically generated">
            <a:extLst>
              <a:ext uri="{FF2B5EF4-FFF2-40B4-BE49-F238E27FC236}">
                <a16:creationId xmlns:a16="http://schemas.microsoft.com/office/drawing/2014/main" id="{ACACB461-1CA7-FA47-B63F-A7A6802A0383}"/>
              </a:ext>
            </a:extLst>
          </p:cNvPr>
          <p:cNvPicPr>
            <a:picLocks noChangeAspect="1"/>
          </p:cNvPicPr>
          <p:nvPr/>
        </p:nvPicPr>
        <p:blipFill>
          <a:blip r:embed="rId2"/>
          <a:stretch>
            <a:fillRect/>
          </a:stretch>
        </p:blipFill>
        <p:spPr>
          <a:xfrm>
            <a:off x="5838120" y="1994060"/>
            <a:ext cx="6080817" cy="4388069"/>
          </a:xfrm>
          <a:prstGeom prst="rect">
            <a:avLst/>
          </a:prstGeom>
        </p:spPr>
      </p:pic>
      <p:pic>
        <p:nvPicPr>
          <p:cNvPr id="7" name="Picture 6" descr="A screenshot of a social media post&#10;&#10;Description automatically generated">
            <a:extLst>
              <a:ext uri="{FF2B5EF4-FFF2-40B4-BE49-F238E27FC236}">
                <a16:creationId xmlns:a16="http://schemas.microsoft.com/office/drawing/2014/main" id="{049F54DB-79C1-514D-83A4-17747D698DEE}"/>
              </a:ext>
            </a:extLst>
          </p:cNvPr>
          <p:cNvPicPr>
            <a:picLocks noChangeAspect="1"/>
          </p:cNvPicPr>
          <p:nvPr/>
        </p:nvPicPr>
        <p:blipFill>
          <a:blip r:embed="rId3"/>
          <a:stretch>
            <a:fillRect/>
          </a:stretch>
        </p:blipFill>
        <p:spPr>
          <a:xfrm>
            <a:off x="409697" y="1994059"/>
            <a:ext cx="5299572" cy="4388069"/>
          </a:xfrm>
          <a:prstGeom prst="rect">
            <a:avLst/>
          </a:prstGeom>
        </p:spPr>
      </p:pic>
    </p:spTree>
    <p:extLst>
      <p:ext uri="{BB962C8B-B14F-4D97-AF65-F5344CB8AC3E}">
        <p14:creationId xmlns:p14="http://schemas.microsoft.com/office/powerpoint/2010/main" val="1925401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94031-DBA3-E14E-8A34-1435543A634E}"/>
              </a:ext>
            </a:extLst>
          </p:cNvPr>
          <p:cNvPicPr>
            <a:picLocks noChangeAspect="1"/>
          </p:cNvPicPr>
          <p:nvPr/>
        </p:nvPicPr>
        <p:blipFill>
          <a:blip r:embed="rId2"/>
          <a:stretch>
            <a:fillRect/>
          </a:stretch>
        </p:blipFill>
        <p:spPr>
          <a:xfrm>
            <a:off x="864973" y="486547"/>
            <a:ext cx="11327027" cy="6371453"/>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18F5379A-1D4E-A14A-B80D-4867C270B04F}"/>
              </a:ext>
            </a:extLst>
          </p:cNvPr>
          <p:cNvPicPr>
            <a:picLocks noChangeAspect="1"/>
          </p:cNvPicPr>
          <p:nvPr/>
        </p:nvPicPr>
        <p:blipFill>
          <a:blip r:embed="rId3"/>
          <a:stretch>
            <a:fillRect/>
          </a:stretch>
        </p:blipFill>
        <p:spPr>
          <a:xfrm>
            <a:off x="2059743" y="883782"/>
            <a:ext cx="7794911" cy="5760731"/>
          </a:xfrm>
          <a:prstGeom prst="rect">
            <a:avLst/>
          </a:prstGeom>
        </p:spPr>
      </p:pic>
      <p:sp>
        <p:nvSpPr>
          <p:cNvPr id="5" name="Rectangle 4">
            <a:extLst>
              <a:ext uri="{FF2B5EF4-FFF2-40B4-BE49-F238E27FC236}">
                <a16:creationId xmlns:a16="http://schemas.microsoft.com/office/drawing/2014/main" id="{DA03A210-AECA-5547-BD3C-13A5B7150234}"/>
              </a:ext>
            </a:extLst>
          </p:cNvPr>
          <p:cNvSpPr/>
          <p:nvPr/>
        </p:nvSpPr>
        <p:spPr>
          <a:xfrm>
            <a:off x="325821" y="299007"/>
            <a:ext cx="10752081" cy="584775"/>
          </a:xfrm>
          <a:prstGeom prst="rect">
            <a:avLst/>
          </a:prstGeom>
        </p:spPr>
        <p:txBody>
          <a:bodyPr wrap="square">
            <a:spAutoFit/>
          </a:bodyPr>
          <a:lstStyle/>
          <a:p>
            <a:pPr algn="ctr"/>
            <a:r>
              <a:rPr lang="en-US" sz="3200" dirty="0">
                <a:effectLst>
                  <a:glow rad="228600">
                    <a:schemeClr val="accent4">
                      <a:satMod val="175000"/>
                      <a:alpha val="40000"/>
                    </a:schemeClr>
                  </a:glow>
                </a:effectLst>
                <a:latin typeface="Courier New" panose="02070309020205020404" pitchFamily="49" charset="0"/>
                <a:cs typeface="Courier New" panose="02070309020205020404" pitchFamily="49" charset="0"/>
              </a:rPr>
              <a:t>https://www.trufflesuite.com/ganache</a:t>
            </a:r>
          </a:p>
        </p:txBody>
      </p:sp>
    </p:spTree>
    <p:extLst>
      <p:ext uri="{BB962C8B-B14F-4D97-AF65-F5344CB8AC3E}">
        <p14:creationId xmlns:p14="http://schemas.microsoft.com/office/powerpoint/2010/main" val="493684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3C1450F7-4BCF-2C4D-88FA-7BD328568BA6}"/>
              </a:ext>
            </a:extLst>
          </p:cNvPr>
          <p:cNvPicPr>
            <a:picLocks noChangeAspect="1"/>
          </p:cNvPicPr>
          <p:nvPr/>
        </p:nvPicPr>
        <p:blipFill>
          <a:blip r:embed="rId2"/>
          <a:stretch>
            <a:fillRect/>
          </a:stretch>
        </p:blipFill>
        <p:spPr>
          <a:xfrm>
            <a:off x="1086398" y="500609"/>
            <a:ext cx="10450694" cy="5856781"/>
          </a:xfrm>
          <a:prstGeom prst="rect">
            <a:avLst/>
          </a:prstGeom>
        </p:spPr>
      </p:pic>
    </p:spTree>
    <p:extLst>
      <p:ext uri="{BB962C8B-B14F-4D97-AF65-F5344CB8AC3E}">
        <p14:creationId xmlns:p14="http://schemas.microsoft.com/office/powerpoint/2010/main" val="3217996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E6D6C347-95E7-BF42-99E9-003C5651B6D2}"/>
              </a:ext>
            </a:extLst>
          </p:cNvPr>
          <p:cNvPicPr>
            <a:picLocks noChangeAspect="1"/>
          </p:cNvPicPr>
          <p:nvPr/>
        </p:nvPicPr>
        <p:blipFill>
          <a:blip r:embed="rId2"/>
          <a:stretch>
            <a:fillRect/>
          </a:stretch>
        </p:blipFill>
        <p:spPr>
          <a:xfrm>
            <a:off x="1701136" y="1168485"/>
            <a:ext cx="9244070" cy="5444360"/>
          </a:xfrm>
          <a:prstGeom prst="rect">
            <a:avLst/>
          </a:prstGeom>
        </p:spPr>
      </p:pic>
      <p:sp>
        <p:nvSpPr>
          <p:cNvPr id="4" name="Rectangle 3">
            <a:extLst>
              <a:ext uri="{FF2B5EF4-FFF2-40B4-BE49-F238E27FC236}">
                <a16:creationId xmlns:a16="http://schemas.microsoft.com/office/drawing/2014/main" id="{DBB65459-C6F0-7542-87EF-86263A4E4C33}"/>
              </a:ext>
            </a:extLst>
          </p:cNvPr>
          <p:cNvSpPr/>
          <p:nvPr/>
        </p:nvSpPr>
        <p:spPr>
          <a:xfrm>
            <a:off x="2907335" y="245155"/>
            <a:ext cx="5914888" cy="646331"/>
          </a:xfrm>
          <a:prstGeom prst="rect">
            <a:avLst/>
          </a:prstGeom>
          <a:noFill/>
        </p:spPr>
        <p:txBody>
          <a:bodyPr wrap="non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Load Contracts from config file</a:t>
            </a:r>
          </a:p>
        </p:txBody>
      </p:sp>
    </p:spTree>
    <p:extLst>
      <p:ext uri="{BB962C8B-B14F-4D97-AF65-F5344CB8AC3E}">
        <p14:creationId xmlns:p14="http://schemas.microsoft.com/office/powerpoint/2010/main" val="1262580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C799E315-62E6-494C-98C3-FF98612E944C}"/>
              </a:ext>
            </a:extLst>
          </p:cNvPr>
          <p:cNvPicPr>
            <a:picLocks noChangeAspect="1"/>
          </p:cNvPicPr>
          <p:nvPr/>
        </p:nvPicPr>
        <p:blipFill>
          <a:blip r:embed="rId2"/>
          <a:stretch>
            <a:fillRect/>
          </a:stretch>
        </p:blipFill>
        <p:spPr>
          <a:xfrm>
            <a:off x="1075036" y="436019"/>
            <a:ext cx="10250057" cy="5985961"/>
          </a:xfrm>
          <a:prstGeom prst="rect">
            <a:avLst/>
          </a:prstGeom>
        </p:spPr>
      </p:pic>
    </p:spTree>
    <p:extLst>
      <p:ext uri="{BB962C8B-B14F-4D97-AF65-F5344CB8AC3E}">
        <p14:creationId xmlns:p14="http://schemas.microsoft.com/office/powerpoint/2010/main" val="1722490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E1BE6D-E691-D048-8EAD-F6CA4F8F18D1}"/>
              </a:ext>
            </a:extLst>
          </p:cNvPr>
          <p:cNvPicPr>
            <a:picLocks noChangeAspect="1"/>
          </p:cNvPicPr>
          <p:nvPr/>
        </p:nvPicPr>
        <p:blipFill>
          <a:blip r:embed="rId2"/>
          <a:stretch>
            <a:fillRect/>
          </a:stretch>
        </p:blipFill>
        <p:spPr>
          <a:xfrm>
            <a:off x="506436" y="1297460"/>
            <a:ext cx="10894732" cy="4614878"/>
          </a:xfrm>
          <a:prstGeom prst="rect">
            <a:avLst/>
          </a:prstGeom>
        </p:spPr>
      </p:pic>
      <p:sp>
        <p:nvSpPr>
          <p:cNvPr id="3" name="Rectangle 2">
            <a:extLst>
              <a:ext uri="{FF2B5EF4-FFF2-40B4-BE49-F238E27FC236}">
                <a16:creationId xmlns:a16="http://schemas.microsoft.com/office/drawing/2014/main" id="{1DB0ACD3-6047-8F43-9D42-D13B186CE29A}"/>
              </a:ext>
            </a:extLst>
          </p:cNvPr>
          <p:cNvSpPr/>
          <p:nvPr/>
        </p:nvSpPr>
        <p:spPr>
          <a:xfrm>
            <a:off x="4109366" y="245155"/>
            <a:ext cx="3973267" cy="646331"/>
          </a:xfrm>
          <a:prstGeom prst="rect">
            <a:avLst/>
          </a:prstGeom>
          <a:noFill/>
        </p:spPr>
        <p:txBody>
          <a:bodyPr wrap="non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After truffle Migrate</a:t>
            </a:r>
          </a:p>
        </p:txBody>
      </p:sp>
    </p:spTree>
    <p:extLst>
      <p:ext uri="{BB962C8B-B14F-4D97-AF65-F5344CB8AC3E}">
        <p14:creationId xmlns:p14="http://schemas.microsoft.com/office/powerpoint/2010/main" val="3362771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EB8BC5-E695-B548-B10C-1D9863B4DA3C}"/>
              </a:ext>
            </a:extLst>
          </p:cNvPr>
          <p:cNvPicPr>
            <a:picLocks noChangeAspect="1"/>
          </p:cNvPicPr>
          <p:nvPr/>
        </p:nvPicPr>
        <p:blipFill>
          <a:blip r:embed="rId2"/>
          <a:stretch>
            <a:fillRect/>
          </a:stretch>
        </p:blipFill>
        <p:spPr>
          <a:xfrm>
            <a:off x="1845907" y="1260951"/>
            <a:ext cx="8500186" cy="4834622"/>
          </a:xfrm>
          <a:prstGeom prst="rect">
            <a:avLst/>
          </a:prstGeom>
        </p:spPr>
      </p:pic>
      <p:sp>
        <p:nvSpPr>
          <p:cNvPr id="4" name="Rectangle 3">
            <a:extLst>
              <a:ext uri="{FF2B5EF4-FFF2-40B4-BE49-F238E27FC236}">
                <a16:creationId xmlns:a16="http://schemas.microsoft.com/office/drawing/2014/main" id="{3D40A32C-093C-0E48-8A75-B32338469917}"/>
              </a:ext>
            </a:extLst>
          </p:cNvPr>
          <p:cNvSpPr/>
          <p:nvPr/>
        </p:nvSpPr>
        <p:spPr>
          <a:xfrm>
            <a:off x="1438610" y="245155"/>
            <a:ext cx="9314794"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Perform a Send Coin Transaction</a:t>
            </a:r>
          </a:p>
        </p:txBody>
      </p:sp>
    </p:spTree>
    <p:extLst>
      <p:ext uri="{BB962C8B-B14F-4D97-AF65-F5344CB8AC3E}">
        <p14:creationId xmlns:p14="http://schemas.microsoft.com/office/powerpoint/2010/main" val="31167555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C8B214-1BA9-4641-BD28-FB94A1C973BD}"/>
              </a:ext>
            </a:extLst>
          </p:cNvPr>
          <p:cNvPicPr>
            <a:picLocks noChangeAspect="1"/>
          </p:cNvPicPr>
          <p:nvPr/>
        </p:nvPicPr>
        <p:blipFill>
          <a:blip r:embed="rId2"/>
          <a:stretch>
            <a:fillRect/>
          </a:stretch>
        </p:blipFill>
        <p:spPr>
          <a:xfrm>
            <a:off x="1223319" y="428595"/>
            <a:ext cx="9495353" cy="6000810"/>
          </a:xfrm>
          <a:prstGeom prst="rect">
            <a:avLst/>
          </a:prstGeom>
        </p:spPr>
      </p:pic>
    </p:spTree>
    <p:extLst>
      <p:ext uri="{BB962C8B-B14F-4D97-AF65-F5344CB8AC3E}">
        <p14:creationId xmlns:p14="http://schemas.microsoft.com/office/powerpoint/2010/main" val="2476643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BD0BAF14-5009-6847-880C-A693F89402DF}"/>
              </a:ext>
            </a:extLst>
          </p:cNvPr>
          <p:cNvPicPr>
            <a:picLocks noChangeAspect="1"/>
          </p:cNvPicPr>
          <p:nvPr/>
        </p:nvPicPr>
        <p:blipFill>
          <a:blip r:embed="rId2"/>
          <a:stretch>
            <a:fillRect/>
          </a:stretch>
        </p:blipFill>
        <p:spPr>
          <a:xfrm>
            <a:off x="0" y="50044"/>
            <a:ext cx="12192000" cy="6757912"/>
          </a:xfrm>
          <a:prstGeom prst="rect">
            <a:avLst/>
          </a:prstGeom>
        </p:spPr>
      </p:pic>
    </p:spTree>
    <p:extLst>
      <p:ext uri="{BB962C8B-B14F-4D97-AF65-F5344CB8AC3E}">
        <p14:creationId xmlns:p14="http://schemas.microsoft.com/office/powerpoint/2010/main" val="32890368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8832D6-A99C-9247-8E7C-C0259DEA27F1}"/>
              </a:ext>
            </a:extLst>
          </p:cNvPr>
          <p:cNvPicPr>
            <a:picLocks noChangeAspect="1"/>
          </p:cNvPicPr>
          <p:nvPr/>
        </p:nvPicPr>
        <p:blipFill>
          <a:blip r:embed="rId2"/>
          <a:stretch>
            <a:fillRect/>
          </a:stretch>
        </p:blipFill>
        <p:spPr>
          <a:xfrm>
            <a:off x="0" y="0"/>
            <a:ext cx="12192000" cy="6858000"/>
          </a:xfrm>
          <a:prstGeom prst="rect">
            <a:avLst/>
          </a:prstGeom>
        </p:spPr>
      </p:pic>
      <p:pic>
        <p:nvPicPr>
          <p:cNvPr id="4" name="Picture 3" descr="A screenshot of a social media post&#10;&#10;Description automatically generated">
            <a:extLst>
              <a:ext uri="{FF2B5EF4-FFF2-40B4-BE49-F238E27FC236}">
                <a16:creationId xmlns:a16="http://schemas.microsoft.com/office/drawing/2014/main" id="{7A283CB8-2C38-6641-A270-CD75343F6F94}"/>
              </a:ext>
            </a:extLst>
          </p:cNvPr>
          <p:cNvPicPr>
            <a:picLocks noChangeAspect="1"/>
          </p:cNvPicPr>
          <p:nvPr/>
        </p:nvPicPr>
        <p:blipFill>
          <a:blip r:embed="rId3"/>
          <a:stretch>
            <a:fillRect/>
          </a:stretch>
        </p:blipFill>
        <p:spPr>
          <a:xfrm>
            <a:off x="193369" y="0"/>
            <a:ext cx="11805262" cy="6858000"/>
          </a:xfrm>
          <a:prstGeom prst="rect">
            <a:avLst/>
          </a:prstGeom>
        </p:spPr>
      </p:pic>
    </p:spTree>
    <p:extLst>
      <p:ext uri="{BB962C8B-B14F-4D97-AF65-F5344CB8AC3E}">
        <p14:creationId xmlns:p14="http://schemas.microsoft.com/office/powerpoint/2010/main" val="3403064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4895E-9E76-F046-9386-94414DCDE405}"/>
              </a:ext>
            </a:extLst>
          </p:cNvPr>
          <p:cNvSpPr>
            <a:spLocks noGrp="1"/>
          </p:cNvSpPr>
          <p:nvPr>
            <p:ph type="title"/>
          </p:nvPr>
        </p:nvSpPr>
        <p:spPr/>
        <p:txBody>
          <a:bodyPr/>
          <a:lstStyle/>
          <a:p>
            <a:pPr algn="ctr"/>
            <a:r>
              <a:rPr lang="en-US" b="1" u="sng" dirty="0"/>
              <a:t>First Download Tools </a:t>
            </a:r>
          </a:p>
        </p:txBody>
      </p:sp>
      <p:pic>
        <p:nvPicPr>
          <p:cNvPr id="4" name="Picture 3" descr="A screenshot of a computer&#10;&#10;Description automatically generated">
            <a:extLst>
              <a:ext uri="{FF2B5EF4-FFF2-40B4-BE49-F238E27FC236}">
                <a16:creationId xmlns:a16="http://schemas.microsoft.com/office/drawing/2014/main" id="{F42AB02F-513B-C048-A2A4-406DA59EF4AD}"/>
              </a:ext>
            </a:extLst>
          </p:cNvPr>
          <p:cNvPicPr>
            <a:picLocks noChangeAspect="1"/>
          </p:cNvPicPr>
          <p:nvPr/>
        </p:nvPicPr>
        <p:blipFill>
          <a:blip r:embed="rId2"/>
          <a:stretch>
            <a:fillRect/>
          </a:stretch>
        </p:blipFill>
        <p:spPr>
          <a:xfrm>
            <a:off x="6818870" y="2315545"/>
            <a:ext cx="4766015" cy="3872068"/>
          </a:xfrm>
          <a:prstGeom prst="rect">
            <a:avLst/>
          </a:prstGeom>
        </p:spPr>
      </p:pic>
      <p:sp>
        <p:nvSpPr>
          <p:cNvPr id="5" name="Rectangle 4">
            <a:extLst>
              <a:ext uri="{FF2B5EF4-FFF2-40B4-BE49-F238E27FC236}">
                <a16:creationId xmlns:a16="http://schemas.microsoft.com/office/drawing/2014/main" id="{35A5DFA2-3CB2-2342-BD08-C559366F3D17}"/>
              </a:ext>
            </a:extLst>
          </p:cNvPr>
          <p:cNvSpPr/>
          <p:nvPr/>
        </p:nvSpPr>
        <p:spPr>
          <a:xfrm>
            <a:off x="553329" y="1690688"/>
            <a:ext cx="5467213" cy="461665"/>
          </a:xfrm>
          <a:prstGeom prst="rect">
            <a:avLst/>
          </a:prstGeom>
        </p:spPr>
        <p:txBody>
          <a:bodyPr wrap="square">
            <a:spAutoFit/>
          </a:bodyPr>
          <a:lstStyle/>
          <a:p>
            <a:pPr algn="ctr"/>
            <a:r>
              <a:rPr lang="en-US" sz="2400" dirty="0">
                <a:hlinkClick r:id="rId3"/>
              </a:rPr>
              <a:t>https://nodejs.org/en/download/</a:t>
            </a:r>
            <a:endParaRPr lang="en-US" sz="2400" dirty="0"/>
          </a:p>
        </p:txBody>
      </p:sp>
      <p:pic>
        <p:nvPicPr>
          <p:cNvPr id="7" name="Picture 6" descr="A screenshot of a cell phone&#10;&#10;Description automatically generated">
            <a:extLst>
              <a:ext uri="{FF2B5EF4-FFF2-40B4-BE49-F238E27FC236}">
                <a16:creationId xmlns:a16="http://schemas.microsoft.com/office/drawing/2014/main" id="{54C81B31-94BC-3647-95F7-F4BEB4CB8DB1}"/>
              </a:ext>
            </a:extLst>
          </p:cNvPr>
          <p:cNvPicPr>
            <a:picLocks noChangeAspect="1"/>
          </p:cNvPicPr>
          <p:nvPr/>
        </p:nvPicPr>
        <p:blipFill>
          <a:blip r:embed="rId4"/>
          <a:stretch>
            <a:fillRect/>
          </a:stretch>
        </p:blipFill>
        <p:spPr>
          <a:xfrm>
            <a:off x="815382" y="2476931"/>
            <a:ext cx="5205160" cy="3191735"/>
          </a:xfrm>
          <a:prstGeom prst="rect">
            <a:avLst/>
          </a:prstGeom>
        </p:spPr>
      </p:pic>
      <p:sp>
        <p:nvSpPr>
          <p:cNvPr id="8" name="Rectangle 7">
            <a:extLst>
              <a:ext uri="{FF2B5EF4-FFF2-40B4-BE49-F238E27FC236}">
                <a16:creationId xmlns:a16="http://schemas.microsoft.com/office/drawing/2014/main" id="{99BF5F9F-4436-9C42-AE76-FC36CF906ED6}"/>
              </a:ext>
            </a:extLst>
          </p:cNvPr>
          <p:cNvSpPr/>
          <p:nvPr/>
        </p:nvSpPr>
        <p:spPr>
          <a:xfrm>
            <a:off x="6499652" y="1633946"/>
            <a:ext cx="5212328" cy="461665"/>
          </a:xfrm>
          <a:prstGeom prst="rect">
            <a:avLst/>
          </a:prstGeom>
        </p:spPr>
        <p:txBody>
          <a:bodyPr wrap="square">
            <a:spAutoFit/>
          </a:bodyPr>
          <a:lstStyle/>
          <a:p>
            <a:pPr algn="ctr"/>
            <a:r>
              <a:rPr lang="en-US" sz="2400" dirty="0">
                <a:hlinkClick r:id="rId5"/>
              </a:rPr>
              <a:t>https://www.trufflesuite.com/ganache</a:t>
            </a:r>
            <a:endParaRPr lang="en-US" sz="2400" dirty="0"/>
          </a:p>
        </p:txBody>
      </p:sp>
    </p:spTree>
    <p:extLst>
      <p:ext uri="{BB962C8B-B14F-4D97-AF65-F5344CB8AC3E}">
        <p14:creationId xmlns:p14="http://schemas.microsoft.com/office/powerpoint/2010/main" val="2378835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821E9-F9B1-1F4D-ADFE-AE295CC52AE7}"/>
              </a:ext>
            </a:extLst>
          </p:cNvPr>
          <p:cNvPicPr>
            <a:picLocks noChangeAspect="1"/>
          </p:cNvPicPr>
          <p:nvPr/>
        </p:nvPicPr>
        <p:blipFill>
          <a:blip r:embed="rId2"/>
          <a:stretch>
            <a:fillRect/>
          </a:stretch>
        </p:blipFill>
        <p:spPr>
          <a:xfrm>
            <a:off x="1673338" y="600563"/>
            <a:ext cx="8845324" cy="5936162"/>
          </a:xfrm>
          <a:prstGeom prst="rect">
            <a:avLst/>
          </a:prstGeom>
        </p:spPr>
      </p:pic>
    </p:spTree>
    <p:extLst>
      <p:ext uri="{BB962C8B-B14F-4D97-AF65-F5344CB8AC3E}">
        <p14:creationId xmlns:p14="http://schemas.microsoft.com/office/powerpoint/2010/main" val="2937624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EA51EE0B-E72A-E941-A067-F649E3B22B21}"/>
              </a:ext>
            </a:extLst>
          </p:cNvPr>
          <p:cNvPicPr>
            <a:picLocks noChangeAspect="1"/>
          </p:cNvPicPr>
          <p:nvPr/>
        </p:nvPicPr>
        <p:blipFill>
          <a:blip r:embed="rId2"/>
          <a:stretch>
            <a:fillRect/>
          </a:stretch>
        </p:blipFill>
        <p:spPr>
          <a:xfrm>
            <a:off x="1986864" y="926929"/>
            <a:ext cx="7353300" cy="5473700"/>
          </a:xfrm>
          <a:prstGeom prst="rect">
            <a:avLst/>
          </a:prstGeom>
        </p:spPr>
      </p:pic>
      <p:sp>
        <p:nvSpPr>
          <p:cNvPr id="8" name="Rectangle 7">
            <a:extLst>
              <a:ext uri="{FF2B5EF4-FFF2-40B4-BE49-F238E27FC236}">
                <a16:creationId xmlns:a16="http://schemas.microsoft.com/office/drawing/2014/main" id="{E198E06C-97A6-6840-8C74-D61BDA17B488}"/>
              </a:ext>
            </a:extLst>
          </p:cNvPr>
          <p:cNvSpPr/>
          <p:nvPr/>
        </p:nvSpPr>
        <p:spPr>
          <a:xfrm>
            <a:off x="3565612" y="280598"/>
            <a:ext cx="4766498" cy="646331"/>
          </a:xfrm>
          <a:prstGeom prst="rect">
            <a:avLst/>
          </a:prstGeom>
          <a:noFill/>
        </p:spPr>
        <p:txBody>
          <a:bodyPr wrap="non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Sample </a:t>
            </a:r>
            <a:r>
              <a:rPr lang="en-US" sz="3600" b="0" cap="none" spc="0" dirty="0" err="1">
                <a:ln w="0"/>
                <a:solidFill>
                  <a:schemeClr val="tx1"/>
                </a:solidFill>
                <a:effectLst>
                  <a:outerShdw blurRad="38100" dist="19050" dir="2700000" algn="tl" rotWithShape="0">
                    <a:schemeClr val="dk1">
                      <a:alpha val="40000"/>
                    </a:schemeClr>
                  </a:outerShdw>
                </a:effectLst>
              </a:rPr>
              <a:t>Dapp</a:t>
            </a:r>
            <a:r>
              <a:rPr lang="en-US" sz="3600" b="0" cap="none" spc="0" dirty="0">
                <a:ln w="0"/>
                <a:solidFill>
                  <a:schemeClr val="tx1"/>
                </a:solidFill>
                <a:effectLst>
                  <a:outerShdw blurRad="38100" dist="19050" dir="2700000" algn="tl" rotWithShape="0">
                    <a:schemeClr val="dk1">
                      <a:alpha val="40000"/>
                    </a:schemeClr>
                  </a:outerShdw>
                </a:effectLst>
              </a:rPr>
              <a:t> File Layout</a:t>
            </a:r>
          </a:p>
        </p:txBody>
      </p:sp>
    </p:spTree>
    <p:extLst>
      <p:ext uri="{BB962C8B-B14F-4D97-AF65-F5344CB8AC3E}">
        <p14:creationId xmlns:p14="http://schemas.microsoft.com/office/powerpoint/2010/main" val="25992067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529015CE-5E27-AA43-8000-283FEFB56DEA}"/>
              </a:ext>
            </a:extLst>
          </p:cNvPr>
          <p:cNvPicPr>
            <a:picLocks noChangeAspect="1"/>
          </p:cNvPicPr>
          <p:nvPr/>
        </p:nvPicPr>
        <p:blipFill>
          <a:blip r:embed="rId2"/>
          <a:stretch>
            <a:fillRect/>
          </a:stretch>
        </p:blipFill>
        <p:spPr>
          <a:xfrm>
            <a:off x="2199502" y="793416"/>
            <a:ext cx="6166732" cy="5819429"/>
          </a:xfrm>
          <a:prstGeom prst="rect">
            <a:avLst/>
          </a:prstGeom>
        </p:spPr>
      </p:pic>
      <p:sp>
        <p:nvSpPr>
          <p:cNvPr id="3" name="Rectangle 2">
            <a:extLst>
              <a:ext uri="{FF2B5EF4-FFF2-40B4-BE49-F238E27FC236}">
                <a16:creationId xmlns:a16="http://schemas.microsoft.com/office/drawing/2014/main" id="{B8935BE2-C2E0-DB4B-AE2F-6A2FB2FA1B5F}"/>
              </a:ext>
            </a:extLst>
          </p:cNvPr>
          <p:cNvSpPr/>
          <p:nvPr/>
        </p:nvSpPr>
        <p:spPr>
          <a:xfrm>
            <a:off x="1839310" y="245155"/>
            <a:ext cx="8975835" cy="646331"/>
          </a:xfrm>
          <a:prstGeom prst="rect">
            <a:avLst/>
          </a:prstGeom>
          <a:noFill/>
        </p:spPr>
        <p:txBody>
          <a:bodyPr wrap="squar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Solidity Code</a:t>
            </a:r>
          </a:p>
        </p:txBody>
      </p:sp>
    </p:spTree>
    <p:extLst>
      <p:ext uri="{BB962C8B-B14F-4D97-AF65-F5344CB8AC3E}">
        <p14:creationId xmlns:p14="http://schemas.microsoft.com/office/powerpoint/2010/main" val="2227229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63D175FF-0163-044F-BFD2-0440C5C76E13}"/>
              </a:ext>
            </a:extLst>
          </p:cNvPr>
          <p:cNvPicPr>
            <a:picLocks noChangeAspect="1"/>
          </p:cNvPicPr>
          <p:nvPr/>
        </p:nvPicPr>
        <p:blipFill>
          <a:blip r:embed="rId2"/>
          <a:stretch>
            <a:fillRect/>
          </a:stretch>
        </p:blipFill>
        <p:spPr>
          <a:xfrm>
            <a:off x="3000419" y="891486"/>
            <a:ext cx="5964970" cy="5641790"/>
          </a:xfrm>
          <a:prstGeom prst="rect">
            <a:avLst/>
          </a:prstGeom>
        </p:spPr>
      </p:pic>
      <p:sp>
        <p:nvSpPr>
          <p:cNvPr id="4" name="Rectangle 3">
            <a:extLst>
              <a:ext uri="{FF2B5EF4-FFF2-40B4-BE49-F238E27FC236}">
                <a16:creationId xmlns:a16="http://schemas.microsoft.com/office/drawing/2014/main" id="{E031698C-CE8B-3A4F-A864-2B0D44D182D4}"/>
              </a:ext>
            </a:extLst>
          </p:cNvPr>
          <p:cNvSpPr/>
          <p:nvPr/>
        </p:nvSpPr>
        <p:spPr>
          <a:xfrm>
            <a:off x="1082566" y="245155"/>
            <a:ext cx="10499834" cy="646331"/>
          </a:xfrm>
          <a:prstGeom prst="rect">
            <a:avLst/>
          </a:prstGeom>
          <a:noFill/>
        </p:spPr>
        <p:txBody>
          <a:bodyPr wrap="squar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Command Line NODE </a:t>
            </a:r>
            <a:r>
              <a:rPr lang="en-US" sz="3600" b="0" cap="none" spc="0" dirty="0" err="1">
                <a:ln w="0"/>
                <a:solidFill>
                  <a:schemeClr val="tx1"/>
                </a:solidFill>
                <a:effectLst>
                  <a:outerShdw blurRad="38100" dist="19050" dir="2700000" algn="tl" rotWithShape="0">
                    <a:schemeClr val="dk1">
                      <a:alpha val="40000"/>
                    </a:schemeClr>
                  </a:outerShdw>
                </a:effectLst>
              </a:rPr>
              <a:t>Javascript</a:t>
            </a:r>
            <a:r>
              <a:rPr lang="en-US" sz="3600" b="0" cap="none" spc="0" dirty="0">
                <a:ln w="0"/>
                <a:solidFill>
                  <a:schemeClr val="tx1"/>
                </a:solidFill>
                <a:effectLst>
                  <a:outerShdw blurRad="38100" dist="19050" dir="2700000" algn="tl" rotWithShape="0">
                    <a:schemeClr val="dk1">
                      <a:alpha val="40000"/>
                    </a:schemeClr>
                  </a:outerShdw>
                </a:effectLst>
              </a:rPr>
              <a:t> </a:t>
            </a:r>
            <a:r>
              <a:rPr lang="en-US" sz="3600" b="0" cap="none" spc="0" dirty="0" err="1">
                <a:ln w="0"/>
                <a:solidFill>
                  <a:schemeClr val="tx1"/>
                </a:solidFill>
                <a:effectLst>
                  <a:outerShdw blurRad="38100" dist="19050" dir="2700000" algn="tl" rotWithShape="0">
                    <a:schemeClr val="dk1">
                      <a:alpha val="40000"/>
                    </a:schemeClr>
                  </a:outerShdw>
                </a:effectLst>
              </a:rPr>
              <a:t>DApp</a:t>
            </a:r>
            <a:endParaRPr lang="en-US" sz="3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239019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800AFF3-7DBD-0F48-A840-A9FEDA9D5C7F}"/>
              </a:ext>
            </a:extLst>
          </p:cNvPr>
          <p:cNvSpPr/>
          <p:nvPr/>
        </p:nvSpPr>
        <p:spPr>
          <a:xfrm>
            <a:off x="1050324" y="926756"/>
            <a:ext cx="9700054" cy="3877985"/>
          </a:xfrm>
          <a:prstGeom prst="rect">
            <a:avLst/>
          </a:prstGeom>
        </p:spPr>
        <p:txBody>
          <a:bodyPr wrap="square">
            <a:spAutoFit/>
          </a:bodyPr>
          <a:lstStyle/>
          <a:p>
            <a:r>
              <a:rPr lang="en-US" sz="1200" b="1" dirty="0">
                <a:latin typeface="Courier New" panose="02070309020205020404" pitchFamily="49" charset="0"/>
                <a:cs typeface="Courier New" panose="02070309020205020404" pitchFamily="49" charset="0"/>
                <a:hlinkClick r:id="rId2"/>
              </a:rPr>
              <a:t>https://www.trufflesuite.com/docs/truffle/getting-started/interacting-with-your-contracts</a:t>
            </a:r>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endParaRPr lang="en-US" sz="1200"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truffle unbox </a:t>
            </a:r>
            <a:r>
              <a:rPr lang="en-US" b="1" dirty="0" err="1">
                <a:latin typeface="Courier New" panose="02070309020205020404" pitchFamily="49" charset="0"/>
                <a:cs typeface="Courier New" panose="02070309020205020404" pitchFamily="49" charset="0"/>
              </a:rPr>
              <a:t>metacoin</a:t>
            </a:r>
            <a:endParaRPr lang="en-US" b="1" dirty="0">
              <a:latin typeface="Courier New" panose="02070309020205020404" pitchFamily="49" charset="0"/>
              <a:cs typeface="Courier New" panose="02070309020205020404" pitchFamily="49" charset="0"/>
            </a:endParaRPr>
          </a:p>
          <a:p>
            <a:endParaRPr lang="en-US" b="1" i="0" dirty="0">
              <a:effectLst/>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Update: truffle-config</a:t>
            </a:r>
          </a:p>
          <a:p>
            <a:endParaRPr lang="en-US" b="1" i="0" dirty="0">
              <a:effectLst/>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Truffle compile</a:t>
            </a:r>
          </a:p>
          <a:p>
            <a:endParaRPr lang="en-US" b="1" i="0" dirty="0">
              <a:effectLst/>
              <a:latin typeface="Courier New" panose="02070309020205020404" pitchFamily="49" charset="0"/>
              <a:cs typeface="Courier New" panose="02070309020205020404" pitchFamily="49" charset="0"/>
            </a:endParaRPr>
          </a:p>
          <a:p>
            <a:r>
              <a:rPr lang="en-US" b="1" i="0" dirty="0">
                <a:effectLst/>
                <a:latin typeface="Courier New" panose="02070309020205020404" pitchFamily="49" charset="0"/>
                <a:cs typeface="Courier New" panose="02070309020205020404" pitchFamily="49" charset="0"/>
              </a:rPr>
              <a:t>Truffle migrate</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Truffle console</a:t>
            </a:r>
          </a:p>
          <a:p>
            <a:endParaRPr lang="en-US" sz="1200" b="1" dirty="0">
              <a:latin typeface="Courier New" panose="02070309020205020404" pitchFamily="49" charset="0"/>
              <a:cs typeface="Courier New" panose="02070309020205020404" pitchFamily="49" charset="0"/>
              <a:hlinkClick r:id="rId3"/>
            </a:endParaRPr>
          </a:p>
          <a:p>
            <a:r>
              <a:rPr lang="en-US" sz="1200" b="1" dirty="0">
                <a:latin typeface="Courier New" panose="02070309020205020404" pitchFamily="49" charset="0"/>
                <a:cs typeface="Courier New" panose="02070309020205020404" pitchFamily="49" charset="0"/>
                <a:hlinkClick r:id="rId3"/>
              </a:rPr>
              <a:t>https://github.com/trufflesuite/truffle/tree/master/packages/contract</a:t>
            </a:r>
            <a:endParaRPr lang="en-US" sz="1200" b="1" dirty="0">
              <a:latin typeface="Courier New" panose="02070309020205020404" pitchFamily="49" charset="0"/>
              <a:cs typeface="Courier New" panose="02070309020205020404" pitchFamily="49" charset="0"/>
            </a:endParaRPr>
          </a:p>
          <a:p>
            <a:endParaRPr lang="en-US" sz="1200" b="1" dirty="0">
              <a:solidFill>
                <a:srgbClr val="5E464D"/>
              </a:solidFill>
              <a:latin typeface="Courier New" panose="02070309020205020404" pitchFamily="49" charset="0"/>
              <a:cs typeface="Courier New" panose="02070309020205020404" pitchFamily="49" charset="0"/>
            </a:endParaRPr>
          </a:p>
          <a:p>
            <a:r>
              <a:rPr lang="en-US" sz="1200" b="1" i="0" dirty="0">
                <a:solidFill>
                  <a:srgbClr val="5E464D"/>
                </a:solidFill>
                <a:effectLst/>
                <a:latin typeface="Courier New" panose="02070309020205020404" pitchFamily="49" charset="0"/>
                <a:cs typeface="Courier New" panose="02070309020205020404" pitchFamily="49" charset="0"/>
              </a:rPr>
              <a:t>.</a:t>
            </a:r>
            <a:endParaRPr lang="en-US" sz="12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283077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A3305-7C4D-3248-8C67-DB1E583BCF48}"/>
              </a:ext>
            </a:extLst>
          </p:cNvPr>
          <p:cNvSpPr>
            <a:spLocks noGrp="1"/>
          </p:cNvSpPr>
          <p:nvPr>
            <p:ph type="title"/>
          </p:nvPr>
        </p:nvSpPr>
        <p:spPr/>
        <p:txBody>
          <a:bodyPr/>
          <a:lstStyle/>
          <a:p>
            <a:r>
              <a:rPr lang="en-US" dirty="0"/>
              <a:t>Other Resources</a:t>
            </a:r>
          </a:p>
        </p:txBody>
      </p:sp>
      <p:sp>
        <p:nvSpPr>
          <p:cNvPr id="3" name="TextBox 2">
            <a:extLst>
              <a:ext uri="{FF2B5EF4-FFF2-40B4-BE49-F238E27FC236}">
                <a16:creationId xmlns:a16="http://schemas.microsoft.com/office/drawing/2014/main" id="{684BCDD2-C0B6-1C41-B305-343EB6F76553}"/>
              </a:ext>
            </a:extLst>
          </p:cNvPr>
          <p:cNvSpPr txBox="1"/>
          <p:nvPr/>
        </p:nvSpPr>
        <p:spPr>
          <a:xfrm>
            <a:off x="838200" y="2007476"/>
            <a:ext cx="10515599" cy="313932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https://</a:t>
            </a:r>
            <a:r>
              <a:rPr lang="en-US" dirty="0" err="1">
                <a:latin typeface="Courier New" panose="02070309020205020404" pitchFamily="49" charset="0"/>
                <a:cs typeface="Courier New" panose="02070309020205020404" pitchFamily="49" charset="0"/>
              </a:rPr>
              <a:t>ethereum.org</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https://www.trufflesuite.com/tutorials</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https://www.dappuniversity.com/articles/the-ultimate-ethereum-dapp-tutorial</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https://www.youtube.com/results?search_query=</a:t>
            </a:r>
            <a:r>
              <a:rPr lang="en-US" dirty="0" err="1">
                <a:latin typeface="Courier New" panose="02070309020205020404" pitchFamily="49" charset="0"/>
                <a:cs typeface="Courier New" panose="02070309020205020404" pitchFamily="49" charset="0"/>
              </a:rPr>
              <a:t>blockchain+tutorial</a:t>
            </a:r>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https://</a:t>
            </a:r>
            <a:r>
              <a:rPr lang="en-US" dirty="0" err="1">
                <a:latin typeface="Courier New" panose="02070309020205020404" pitchFamily="49" charset="0"/>
                <a:cs typeface="Courier New" panose="02070309020205020404" pitchFamily="49" charset="0"/>
              </a:rPr>
              <a:t>www.youtube.com</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watch?v</a:t>
            </a:r>
            <a:r>
              <a:rPr lang="en-US" dirty="0">
                <a:latin typeface="Courier New" panose="02070309020205020404" pitchFamily="49" charset="0"/>
                <a:cs typeface="Courier New" panose="02070309020205020404" pitchFamily="49" charset="0"/>
              </a:rPr>
              <a:t>=2CRI0s6UPfA</a:t>
            </a: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20701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4895E-9E76-F046-9386-94414DCDE405}"/>
              </a:ext>
            </a:extLst>
          </p:cNvPr>
          <p:cNvSpPr>
            <a:spLocks noGrp="1"/>
          </p:cNvSpPr>
          <p:nvPr>
            <p:ph type="title"/>
          </p:nvPr>
        </p:nvSpPr>
        <p:spPr/>
        <p:txBody>
          <a:bodyPr/>
          <a:lstStyle/>
          <a:p>
            <a:pPr algn="ctr"/>
            <a:r>
              <a:rPr lang="en-US" b="1" u="sng" dirty="0"/>
              <a:t>Optional Download Opera Phone App </a:t>
            </a:r>
          </a:p>
        </p:txBody>
      </p:sp>
      <p:sp>
        <p:nvSpPr>
          <p:cNvPr id="3" name="Rectangle 2">
            <a:extLst>
              <a:ext uri="{FF2B5EF4-FFF2-40B4-BE49-F238E27FC236}">
                <a16:creationId xmlns:a16="http://schemas.microsoft.com/office/drawing/2014/main" id="{38396D2D-741B-D940-91F0-1A96A037B962}"/>
              </a:ext>
            </a:extLst>
          </p:cNvPr>
          <p:cNvSpPr/>
          <p:nvPr/>
        </p:nvSpPr>
        <p:spPr>
          <a:xfrm>
            <a:off x="3996488" y="1375463"/>
            <a:ext cx="4258730" cy="461665"/>
          </a:xfrm>
          <a:prstGeom prst="rect">
            <a:avLst/>
          </a:prstGeom>
        </p:spPr>
        <p:txBody>
          <a:bodyPr wrap="none">
            <a:spAutoFit/>
          </a:bodyPr>
          <a:lstStyle/>
          <a:p>
            <a:r>
              <a:rPr lang="en-US" sz="2400" b="1" dirty="0">
                <a:hlinkClick r:id="rId2"/>
              </a:rPr>
              <a:t>https://www.opera.com/crypto</a:t>
            </a:r>
            <a:endParaRPr lang="en-US" sz="2400" b="1" dirty="0"/>
          </a:p>
        </p:txBody>
      </p:sp>
      <p:pic>
        <p:nvPicPr>
          <p:cNvPr id="11" name="Picture 10" descr="A screenshot of a cell phone&#10;&#10;Description automatically generated">
            <a:extLst>
              <a:ext uri="{FF2B5EF4-FFF2-40B4-BE49-F238E27FC236}">
                <a16:creationId xmlns:a16="http://schemas.microsoft.com/office/drawing/2014/main" id="{28BFDF58-6B06-6A46-B7FE-5C216F675A05}"/>
              </a:ext>
            </a:extLst>
          </p:cNvPr>
          <p:cNvPicPr>
            <a:picLocks noChangeAspect="1"/>
          </p:cNvPicPr>
          <p:nvPr/>
        </p:nvPicPr>
        <p:blipFill>
          <a:blip r:embed="rId3"/>
          <a:stretch>
            <a:fillRect/>
          </a:stretch>
        </p:blipFill>
        <p:spPr>
          <a:xfrm>
            <a:off x="2501983" y="1915621"/>
            <a:ext cx="6893743" cy="4577254"/>
          </a:xfrm>
          <a:prstGeom prst="rect">
            <a:avLst/>
          </a:prstGeom>
        </p:spPr>
      </p:pic>
    </p:spTree>
    <p:extLst>
      <p:ext uri="{BB962C8B-B14F-4D97-AF65-F5344CB8AC3E}">
        <p14:creationId xmlns:p14="http://schemas.microsoft.com/office/powerpoint/2010/main" val="99645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4895E-9E76-F046-9386-94414DCDE405}"/>
              </a:ext>
            </a:extLst>
          </p:cNvPr>
          <p:cNvSpPr>
            <a:spLocks noGrp="1"/>
          </p:cNvSpPr>
          <p:nvPr>
            <p:ph type="title"/>
          </p:nvPr>
        </p:nvSpPr>
        <p:spPr>
          <a:xfrm>
            <a:off x="250907" y="148881"/>
            <a:ext cx="10190552" cy="939564"/>
          </a:xfrm>
        </p:spPr>
        <p:txBody>
          <a:bodyPr/>
          <a:lstStyle/>
          <a:p>
            <a:pPr algn="ctr"/>
            <a:r>
              <a:rPr lang="en-US" b="1" u="sng" dirty="0"/>
              <a:t>Optional Opera IOS Phone Wallet </a:t>
            </a:r>
          </a:p>
        </p:txBody>
      </p:sp>
      <p:pic>
        <p:nvPicPr>
          <p:cNvPr id="9" name="Picture 8" descr="Screen of a cell phone&#10;&#10;Description automatically generated">
            <a:extLst>
              <a:ext uri="{FF2B5EF4-FFF2-40B4-BE49-F238E27FC236}">
                <a16:creationId xmlns:a16="http://schemas.microsoft.com/office/drawing/2014/main" id="{1623A4E4-BA9F-2D43-8585-0FFC0A1A6427}"/>
              </a:ext>
            </a:extLst>
          </p:cNvPr>
          <p:cNvPicPr>
            <a:picLocks noChangeAspect="1"/>
          </p:cNvPicPr>
          <p:nvPr/>
        </p:nvPicPr>
        <p:blipFill>
          <a:blip r:embed="rId2"/>
          <a:stretch>
            <a:fillRect/>
          </a:stretch>
        </p:blipFill>
        <p:spPr>
          <a:xfrm>
            <a:off x="250907" y="1474443"/>
            <a:ext cx="2660780" cy="5167312"/>
          </a:xfrm>
          <a:prstGeom prst="rect">
            <a:avLst/>
          </a:prstGeom>
        </p:spPr>
      </p:pic>
      <p:pic>
        <p:nvPicPr>
          <p:cNvPr id="12" name="Picture 11" descr="A close up of a screen&#10;&#10;Description automatically generated">
            <a:extLst>
              <a:ext uri="{FF2B5EF4-FFF2-40B4-BE49-F238E27FC236}">
                <a16:creationId xmlns:a16="http://schemas.microsoft.com/office/drawing/2014/main" id="{C039CEC1-77A3-D94F-AF58-8089336F2687}"/>
              </a:ext>
            </a:extLst>
          </p:cNvPr>
          <p:cNvPicPr>
            <a:picLocks noChangeAspect="1"/>
          </p:cNvPicPr>
          <p:nvPr/>
        </p:nvPicPr>
        <p:blipFill>
          <a:blip r:embed="rId3"/>
          <a:stretch>
            <a:fillRect/>
          </a:stretch>
        </p:blipFill>
        <p:spPr>
          <a:xfrm>
            <a:off x="3038230" y="3802895"/>
            <a:ext cx="1313434" cy="2192230"/>
          </a:xfrm>
          <a:prstGeom prst="rect">
            <a:avLst/>
          </a:prstGeom>
        </p:spPr>
      </p:pic>
      <p:pic>
        <p:nvPicPr>
          <p:cNvPr id="14" name="Picture 13" descr="A screen shot of a computer&#10;&#10;Description automatically generated">
            <a:extLst>
              <a:ext uri="{FF2B5EF4-FFF2-40B4-BE49-F238E27FC236}">
                <a16:creationId xmlns:a16="http://schemas.microsoft.com/office/drawing/2014/main" id="{69C06C13-2222-5A48-82EB-D8686586DF68}"/>
              </a:ext>
            </a:extLst>
          </p:cNvPr>
          <p:cNvPicPr>
            <a:picLocks noChangeAspect="1"/>
          </p:cNvPicPr>
          <p:nvPr/>
        </p:nvPicPr>
        <p:blipFill>
          <a:blip r:embed="rId4"/>
          <a:stretch>
            <a:fillRect/>
          </a:stretch>
        </p:blipFill>
        <p:spPr>
          <a:xfrm>
            <a:off x="3370700" y="1236771"/>
            <a:ext cx="2536114" cy="2446612"/>
          </a:xfrm>
          <a:prstGeom prst="rect">
            <a:avLst/>
          </a:prstGeom>
        </p:spPr>
      </p:pic>
      <p:pic>
        <p:nvPicPr>
          <p:cNvPr id="16" name="Picture 15" descr="A screen shot of a smart phone&#10;&#10;Description automatically generated">
            <a:extLst>
              <a:ext uri="{FF2B5EF4-FFF2-40B4-BE49-F238E27FC236}">
                <a16:creationId xmlns:a16="http://schemas.microsoft.com/office/drawing/2014/main" id="{D744318E-96A8-1F42-945F-C7724BA69E65}"/>
              </a:ext>
            </a:extLst>
          </p:cNvPr>
          <p:cNvPicPr>
            <a:picLocks noChangeAspect="1"/>
          </p:cNvPicPr>
          <p:nvPr/>
        </p:nvPicPr>
        <p:blipFill>
          <a:blip r:embed="rId5"/>
          <a:stretch>
            <a:fillRect/>
          </a:stretch>
        </p:blipFill>
        <p:spPr>
          <a:xfrm>
            <a:off x="9021187" y="789359"/>
            <a:ext cx="2795021" cy="5623797"/>
          </a:xfrm>
          <a:prstGeom prst="rect">
            <a:avLst/>
          </a:prstGeom>
        </p:spPr>
      </p:pic>
      <p:sp>
        <p:nvSpPr>
          <p:cNvPr id="17" name="Striped Right Arrow 16">
            <a:extLst>
              <a:ext uri="{FF2B5EF4-FFF2-40B4-BE49-F238E27FC236}">
                <a16:creationId xmlns:a16="http://schemas.microsoft.com/office/drawing/2014/main" id="{35F1003F-9AF7-834D-B988-CB18A5EE4844}"/>
              </a:ext>
            </a:extLst>
          </p:cNvPr>
          <p:cNvSpPr/>
          <p:nvPr/>
        </p:nvSpPr>
        <p:spPr>
          <a:xfrm>
            <a:off x="7707752" y="4992414"/>
            <a:ext cx="1313435" cy="686156"/>
          </a:xfrm>
          <a:prstGeom prst="stripedRightArrow">
            <a:avLst/>
          </a:prstGeom>
          <a:solidFill>
            <a:srgbClr val="FFFF00"/>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Test Network</a:t>
            </a:r>
          </a:p>
          <a:p>
            <a:pPr algn="ctr"/>
            <a:r>
              <a:rPr lang="en-US" sz="1200" dirty="0" err="1">
                <a:solidFill>
                  <a:schemeClr val="tx1"/>
                </a:solidFill>
              </a:rPr>
              <a:t>Rinkeby</a:t>
            </a:r>
            <a:endParaRPr lang="en-US" sz="1200" dirty="0">
              <a:solidFill>
                <a:schemeClr val="tx1"/>
              </a:solidFill>
            </a:endParaRPr>
          </a:p>
        </p:txBody>
      </p:sp>
      <p:pic>
        <p:nvPicPr>
          <p:cNvPr id="25" name="Picture 24" descr="A screenshot of a cell phone&#10;&#10;Description automatically generated">
            <a:extLst>
              <a:ext uri="{FF2B5EF4-FFF2-40B4-BE49-F238E27FC236}">
                <a16:creationId xmlns:a16="http://schemas.microsoft.com/office/drawing/2014/main" id="{4BAAFA40-2183-5242-A6E3-B13EA975C46B}"/>
              </a:ext>
            </a:extLst>
          </p:cNvPr>
          <p:cNvPicPr>
            <a:picLocks noChangeAspect="1"/>
          </p:cNvPicPr>
          <p:nvPr/>
        </p:nvPicPr>
        <p:blipFill>
          <a:blip r:embed="rId6"/>
          <a:stretch>
            <a:fillRect/>
          </a:stretch>
        </p:blipFill>
        <p:spPr>
          <a:xfrm>
            <a:off x="4478207" y="3802895"/>
            <a:ext cx="1811542" cy="2192228"/>
          </a:xfrm>
          <a:prstGeom prst="rect">
            <a:avLst/>
          </a:prstGeom>
        </p:spPr>
      </p:pic>
      <p:sp>
        <p:nvSpPr>
          <p:cNvPr id="28" name="Explosion 2 27">
            <a:extLst>
              <a:ext uri="{FF2B5EF4-FFF2-40B4-BE49-F238E27FC236}">
                <a16:creationId xmlns:a16="http://schemas.microsoft.com/office/drawing/2014/main" id="{9B09EE8B-E4FB-2C48-A942-2CF4563239FB}"/>
              </a:ext>
            </a:extLst>
          </p:cNvPr>
          <p:cNvSpPr/>
          <p:nvPr/>
        </p:nvSpPr>
        <p:spPr>
          <a:xfrm>
            <a:off x="6485072" y="2165131"/>
            <a:ext cx="2569087" cy="2859952"/>
          </a:xfrm>
          <a:prstGeom prst="irregularSeal2">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You can test</a:t>
            </a:r>
          </a:p>
          <a:p>
            <a:pPr algn="ctr"/>
            <a:r>
              <a:rPr lang="en-US" sz="1400" dirty="0">
                <a:solidFill>
                  <a:schemeClr val="tx1"/>
                </a:solidFill>
              </a:rPr>
              <a:t>With</a:t>
            </a:r>
          </a:p>
          <a:p>
            <a:pPr algn="ctr"/>
            <a:r>
              <a:rPr lang="en-US" sz="1400" dirty="0">
                <a:solidFill>
                  <a:schemeClr val="tx1"/>
                </a:solidFill>
              </a:rPr>
              <a:t>Ethereum  </a:t>
            </a:r>
            <a:r>
              <a:rPr lang="en-US" sz="1400" dirty="0" err="1">
                <a:solidFill>
                  <a:schemeClr val="tx1"/>
                </a:solidFill>
              </a:rPr>
              <a:t>Rinkeby</a:t>
            </a:r>
            <a:r>
              <a:rPr lang="en-US" sz="1400" dirty="0">
                <a:solidFill>
                  <a:schemeClr val="tx1"/>
                </a:solidFill>
              </a:rPr>
              <a:t> test network</a:t>
            </a:r>
          </a:p>
        </p:txBody>
      </p:sp>
    </p:spTree>
    <p:extLst>
      <p:ext uri="{BB962C8B-B14F-4D97-AF65-F5344CB8AC3E}">
        <p14:creationId xmlns:p14="http://schemas.microsoft.com/office/powerpoint/2010/main" val="4101127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4895E-9E76-F046-9386-94414DCDE405}"/>
              </a:ext>
            </a:extLst>
          </p:cNvPr>
          <p:cNvSpPr>
            <a:spLocks noGrp="1"/>
          </p:cNvSpPr>
          <p:nvPr>
            <p:ph type="title"/>
          </p:nvPr>
        </p:nvSpPr>
        <p:spPr>
          <a:xfrm>
            <a:off x="250907" y="148881"/>
            <a:ext cx="10190552" cy="939564"/>
          </a:xfrm>
        </p:spPr>
        <p:txBody>
          <a:bodyPr/>
          <a:lstStyle/>
          <a:p>
            <a:pPr algn="ctr"/>
            <a:r>
              <a:rPr lang="en-US" b="1" u="sng" dirty="0"/>
              <a:t>Optional Opera IOS Phone Wallet </a:t>
            </a:r>
          </a:p>
        </p:txBody>
      </p:sp>
      <p:pic>
        <p:nvPicPr>
          <p:cNvPr id="4" name="Picture 3" descr="A screenshot of a cell phone&#10;&#10;Description automatically generated">
            <a:extLst>
              <a:ext uri="{FF2B5EF4-FFF2-40B4-BE49-F238E27FC236}">
                <a16:creationId xmlns:a16="http://schemas.microsoft.com/office/drawing/2014/main" id="{C4882188-37D7-1846-BA69-DEBCFF249E0D}"/>
              </a:ext>
            </a:extLst>
          </p:cNvPr>
          <p:cNvPicPr>
            <a:picLocks noChangeAspect="1"/>
          </p:cNvPicPr>
          <p:nvPr/>
        </p:nvPicPr>
        <p:blipFill>
          <a:blip r:embed="rId2"/>
          <a:stretch>
            <a:fillRect/>
          </a:stretch>
        </p:blipFill>
        <p:spPr>
          <a:xfrm>
            <a:off x="3681121" y="1222363"/>
            <a:ext cx="2515818" cy="5177481"/>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83451343-B8CF-104D-8884-92541140C209}"/>
              </a:ext>
            </a:extLst>
          </p:cNvPr>
          <p:cNvPicPr>
            <a:picLocks noChangeAspect="1"/>
          </p:cNvPicPr>
          <p:nvPr/>
        </p:nvPicPr>
        <p:blipFill>
          <a:blip r:embed="rId3"/>
          <a:stretch>
            <a:fillRect/>
          </a:stretch>
        </p:blipFill>
        <p:spPr>
          <a:xfrm>
            <a:off x="6481262" y="1211563"/>
            <a:ext cx="2402253" cy="5199080"/>
          </a:xfrm>
          <a:prstGeom prst="rect">
            <a:avLst/>
          </a:prstGeom>
        </p:spPr>
      </p:pic>
      <p:pic>
        <p:nvPicPr>
          <p:cNvPr id="11" name="Picture 10" descr="A picture containing drawing&#10;&#10;Description automatically generated">
            <a:extLst>
              <a:ext uri="{FF2B5EF4-FFF2-40B4-BE49-F238E27FC236}">
                <a16:creationId xmlns:a16="http://schemas.microsoft.com/office/drawing/2014/main" id="{2423680B-4BF0-8A46-BD45-23697937AA8A}"/>
              </a:ext>
            </a:extLst>
          </p:cNvPr>
          <p:cNvPicPr>
            <a:picLocks noChangeAspect="1"/>
          </p:cNvPicPr>
          <p:nvPr/>
        </p:nvPicPr>
        <p:blipFill>
          <a:blip r:embed="rId4"/>
          <a:stretch>
            <a:fillRect/>
          </a:stretch>
        </p:blipFill>
        <p:spPr>
          <a:xfrm>
            <a:off x="9167838" y="1222363"/>
            <a:ext cx="2423415" cy="4946344"/>
          </a:xfrm>
          <a:prstGeom prst="rect">
            <a:avLst/>
          </a:prstGeom>
        </p:spPr>
      </p:pic>
      <p:pic>
        <p:nvPicPr>
          <p:cNvPr id="15" name="Picture 14" descr="A screen shot of a smart phone&#10;&#10;Description automatically generated">
            <a:extLst>
              <a:ext uri="{FF2B5EF4-FFF2-40B4-BE49-F238E27FC236}">
                <a16:creationId xmlns:a16="http://schemas.microsoft.com/office/drawing/2014/main" id="{3EA8734C-6F80-3342-B537-E2CD7B457701}"/>
              </a:ext>
            </a:extLst>
          </p:cNvPr>
          <p:cNvPicPr>
            <a:picLocks noChangeAspect="1"/>
          </p:cNvPicPr>
          <p:nvPr/>
        </p:nvPicPr>
        <p:blipFill>
          <a:blip r:embed="rId5"/>
          <a:stretch>
            <a:fillRect/>
          </a:stretch>
        </p:blipFill>
        <p:spPr>
          <a:xfrm>
            <a:off x="359089" y="937334"/>
            <a:ext cx="3012002" cy="5747540"/>
          </a:xfrm>
          <a:prstGeom prst="rect">
            <a:avLst/>
          </a:prstGeom>
        </p:spPr>
      </p:pic>
      <p:sp>
        <p:nvSpPr>
          <p:cNvPr id="19" name="Striped Right Arrow 18">
            <a:extLst>
              <a:ext uri="{FF2B5EF4-FFF2-40B4-BE49-F238E27FC236}">
                <a16:creationId xmlns:a16="http://schemas.microsoft.com/office/drawing/2014/main" id="{AB6EB20E-8201-3446-8C18-A62EBA0D8937}"/>
              </a:ext>
            </a:extLst>
          </p:cNvPr>
          <p:cNvSpPr/>
          <p:nvPr/>
        </p:nvSpPr>
        <p:spPr>
          <a:xfrm rot="10800000" flipV="1">
            <a:off x="1416548" y="5775973"/>
            <a:ext cx="1313435" cy="745279"/>
          </a:xfrm>
          <a:prstGeom prst="stripedRightArrow">
            <a:avLst/>
          </a:prstGeom>
          <a:solidFill>
            <a:srgbClr val="FFFF00"/>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Buy/’Sell</a:t>
            </a:r>
          </a:p>
          <a:p>
            <a:pPr algn="ctr"/>
            <a:r>
              <a:rPr lang="en-US" sz="1200" dirty="0" err="1">
                <a:solidFill>
                  <a:schemeClr val="tx1"/>
                </a:solidFill>
              </a:rPr>
              <a:t>Dapps</a:t>
            </a:r>
            <a:endParaRPr lang="en-US" sz="1200" dirty="0">
              <a:solidFill>
                <a:schemeClr val="tx1"/>
              </a:solidFill>
            </a:endParaRPr>
          </a:p>
        </p:txBody>
      </p:sp>
    </p:spTree>
    <p:extLst>
      <p:ext uri="{BB962C8B-B14F-4D97-AF65-F5344CB8AC3E}">
        <p14:creationId xmlns:p14="http://schemas.microsoft.com/office/powerpoint/2010/main" val="3395660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A74D9-5526-264A-95CA-F6DB7C18B7C1}"/>
              </a:ext>
            </a:extLst>
          </p:cNvPr>
          <p:cNvSpPr>
            <a:spLocks noGrp="1"/>
          </p:cNvSpPr>
          <p:nvPr>
            <p:ph type="title"/>
          </p:nvPr>
        </p:nvSpPr>
        <p:spPr/>
        <p:txBody>
          <a:bodyPr/>
          <a:lstStyle/>
          <a:p>
            <a:pPr algn="ctr"/>
            <a:r>
              <a:rPr lang="en-US" dirty="0"/>
              <a:t>Basic Blockchain Key Terms </a:t>
            </a:r>
          </a:p>
        </p:txBody>
      </p:sp>
      <p:sp>
        <p:nvSpPr>
          <p:cNvPr id="3" name="TextBox 2">
            <a:extLst>
              <a:ext uri="{FF2B5EF4-FFF2-40B4-BE49-F238E27FC236}">
                <a16:creationId xmlns:a16="http://schemas.microsoft.com/office/drawing/2014/main" id="{F86F969C-3521-B441-BA6F-6919171D5632}"/>
              </a:ext>
            </a:extLst>
          </p:cNvPr>
          <p:cNvSpPr txBox="1"/>
          <p:nvPr/>
        </p:nvSpPr>
        <p:spPr>
          <a:xfrm>
            <a:off x="838200" y="1303282"/>
            <a:ext cx="10489324" cy="4555093"/>
          </a:xfrm>
          <a:prstGeom prst="rect">
            <a:avLst/>
          </a:prstGeom>
          <a:noFill/>
        </p:spPr>
        <p:txBody>
          <a:bodyPr wrap="square" rtlCol="0">
            <a:spAutoFit/>
          </a:bodyPr>
          <a:lstStyle/>
          <a:p>
            <a:pPr algn="ctr"/>
            <a:r>
              <a:rPr lang="en-US" sz="1400" dirty="0">
                <a:latin typeface="Courier New" panose="02070309020205020404" pitchFamily="49" charset="0"/>
                <a:cs typeface="Courier New" panose="02070309020205020404" pitchFamily="49" charset="0"/>
              </a:rPr>
              <a:t>Taken from:  https://objectcomputing.com/expertise/blockchain/glossary</a:t>
            </a:r>
            <a:endParaRPr lang="en-US" dirty="0"/>
          </a:p>
          <a:p>
            <a:r>
              <a:rPr lang="en-US" sz="2000" b="1" u="sng" dirty="0"/>
              <a:t>ETHEREUM</a:t>
            </a:r>
            <a:r>
              <a:rPr lang="en-US" sz="1400" b="1" u="sng" dirty="0"/>
              <a:t> </a:t>
            </a:r>
          </a:p>
          <a:p>
            <a:r>
              <a:rPr lang="en-US" sz="1400" dirty="0"/>
              <a:t>Ethereum is a decentralized Blockchain 2.0 chain. It was the first major smart contract platform and has widespread support from Fortune 500 companies through the Ethereum Enterprise Alliance (EEA).  Ethereum currently uses a Proof-of-Work (</a:t>
            </a:r>
            <a:r>
              <a:rPr lang="en-US" sz="1400" dirty="0" err="1"/>
              <a:t>PoW</a:t>
            </a:r>
            <a:r>
              <a:rPr lang="en-US" sz="1400" dirty="0"/>
              <a:t>)  consensus algorithm, but future changes to the protocol will update it to a more scalable algorithm, most likely based on Proof-of-Stake (</a:t>
            </a:r>
            <a:r>
              <a:rPr lang="en-US" sz="1400" dirty="0" err="1"/>
              <a:t>PoS</a:t>
            </a:r>
            <a:r>
              <a:rPr lang="en-US" sz="1400" dirty="0"/>
              <a:t>).</a:t>
            </a:r>
          </a:p>
          <a:p>
            <a:endParaRPr lang="en-US" sz="1400" dirty="0"/>
          </a:p>
          <a:p>
            <a:r>
              <a:rPr lang="en-US" sz="2000" b="1" u="sng" dirty="0"/>
              <a:t>ETHER (ETH)</a:t>
            </a:r>
          </a:p>
          <a:p>
            <a:r>
              <a:rPr lang="en-US" sz="1400" dirty="0"/>
              <a:t>The base cryptocurrency for the Ethereum blockchain network. Ether is used as the currency to pay transaction fees to miners. It is stored on an account basis, rather than in Unspent Transaction Outputs (UTXOs). Ether's base unit is </a:t>
            </a:r>
            <a:r>
              <a:rPr lang="en-US" sz="1400" dirty="0" err="1"/>
              <a:t>wei</a:t>
            </a:r>
            <a:r>
              <a:rPr lang="en-US" sz="1400" dirty="0"/>
              <a:t>, and one ETH is equivalent to 1018 </a:t>
            </a:r>
            <a:r>
              <a:rPr lang="en-US" sz="1400" dirty="0" err="1"/>
              <a:t>wei</a:t>
            </a:r>
            <a:r>
              <a:rPr lang="en-US" sz="1400" dirty="0"/>
              <a:t>.</a:t>
            </a:r>
          </a:p>
          <a:p>
            <a:endParaRPr lang="en-US" sz="1400" dirty="0"/>
          </a:p>
          <a:p>
            <a:r>
              <a:rPr lang="en-US" sz="2000" b="1" u="sng" dirty="0"/>
              <a:t>GAS</a:t>
            </a:r>
          </a:p>
          <a:p>
            <a:r>
              <a:rPr lang="en-US" sz="1400" dirty="0"/>
              <a:t>In the blockchain industry, a measure of the computational difficulty required to process a smart contract function. More complex functions use more gas.  Gas can be hardcoded values for each opcode (as is the case for Ethereum) or subjective values based on the preferences of the miner (as is the case for EOSIO).</a:t>
            </a:r>
          </a:p>
          <a:p>
            <a:endParaRPr lang="en-US" sz="1400" dirty="0"/>
          </a:p>
          <a:p>
            <a:r>
              <a:rPr lang="en-US" sz="2000" b="1" u="sng" dirty="0"/>
              <a:t>GAS PRICE</a:t>
            </a:r>
          </a:p>
          <a:p>
            <a:r>
              <a:rPr lang="en-US" sz="1400" dirty="0"/>
              <a:t>In the blockchain industry, the number of tokens that will be charged as a fee for each unit of gas consumed by a smart contract’s function. Gas prices allow a network to dynamically respond to changes in bandwidth demand based on market forces.</a:t>
            </a:r>
          </a:p>
          <a:p>
            <a:endParaRPr lang="en-US" sz="1400" dirty="0"/>
          </a:p>
        </p:txBody>
      </p:sp>
    </p:spTree>
    <p:extLst>
      <p:ext uri="{BB962C8B-B14F-4D97-AF65-F5344CB8AC3E}">
        <p14:creationId xmlns:p14="http://schemas.microsoft.com/office/powerpoint/2010/main" val="3980957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A74D9-5526-264A-95CA-F6DB7C18B7C1}"/>
              </a:ext>
            </a:extLst>
          </p:cNvPr>
          <p:cNvSpPr>
            <a:spLocks noGrp="1"/>
          </p:cNvSpPr>
          <p:nvPr>
            <p:ph type="title"/>
          </p:nvPr>
        </p:nvSpPr>
        <p:spPr/>
        <p:txBody>
          <a:bodyPr/>
          <a:lstStyle/>
          <a:p>
            <a:pPr algn="ctr"/>
            <a:r>
              <a:rPr lang="en-US" dirty="0"/>
              <a:t>Basic Blockchain Key Terms </a:t>
            </a:r>
          </a:p>
        </p:txBody>
      </p:sp>
      <p:sp>
        <p:nvSpPr>
          <p:cNvPr id="3" name="TextBox 2">
            <a:extLst>
              <a:ext uri="{FF2B5EF4-FFF2-40B4-BE49-F238E27FC236}">
                <a16:creationId xmlns:a16="http://schemas.microsoft.com/office/drawing/2014/main" id="{F86F969C-3521-B441-BA6F-6919171D5632}"/>
              </a:ext>
            </a:extLst>
          </p:cNvPr>
          <p:cNvSpPr txBox="1"/>
          <p:nvPr/>
        </p:nvSpPr>
        <p:spPr>
          <a:xfrm>
            <a:off x="838200" y="1303282"/>
            <a:ext cx="10489324" cy="4770537"/>
          </a:xfrm>
          <a:prstGeom prst="rect">
            <a:avLst/>
          </a:prstGeom>
          <a:noFill/>
        </p:spPr>
        <p:txBody>
          <a:bodyPr wrap="square" rtlCol="0">
            <a:spAutoFit/>
          </a:bodyPr>
          <a:lstStyle/>
          <a:p>
            <a:pPr algn="ctr"/>
            <a:r>
              <a:rPr lang="en-US" sz="1400" dirty="0">
                <a:latin typeface="Courier New" panose="02070309020205020404" pitchFamily="49" charset="0"/>
                <a:cs typeface="Courier New" panose="02070309020205020404" pitchFamily="49" charset="0"/>
              </a:rPr>
              <a:t>Taken from:  https://objectcomputing.com/expertise/blockchain/glossary</a:t>
            </a:r>
          </a:p>
          <a:p>
            <a:endParaRPr lang="en-US" sz="1400" dirty="0"/>
          </a:p>
          <a:p>
            <a:r>
              <a:rPr lang="en-US" sz="2000" b="1" u="sng" dirty="0"/>
              <a:t>BLOCKCHAIN</a:t>
            </a:r>
          </a:p>
          <a:p>
            <a:r>
              <a:rPr lang="en-US" sz="1400" dirty="0"/>
              <a:t>A method of storing data in discrete sections (blocks) that are linked together. Blockchains specify criteria for what data can be stored in a block and reject invalid data.</a:t>
            </a:r>
          </a:p>
          <a:p>
            <a:endParaRPr lang="en-US" sz="1400" dirty="0"/>
          </a:p>
          <a:p>
            <a:r>
              <a:rPr lang="en-US" sz="2000" b="1" u="sng" dirty="0"/>
              <a:t>TOKEN – COIN – BITCOIN</a:t>
            </a:r>
          </a:p>
          <a:p>
            <a:r>
              <a:rPr lang="en-US" sz="1400" dirty="0"/>
              <a:t>In the blockchain industry, tokens are the generalized base unit of a cryptocurrency. A token is the lowest unit possible; it cannot be divided further.</a:t>
            </a:r>
          </a:p>
          <a:p>
            <a:endParaRPr lang="en-US" sz="1400" dirty="0"/>
          </a:p>
          <a:p>
            <a:r>
              <a:rPr lang="en-US" sz="2000" b="1" u="sng" cap="all" dirty="0"/>
              <a:t>CURRENCY</a:t>
            </a:r>
          </a:p>
          <a:p>
            <a:r>
              <a:rPr lang="en-US" sz="1400" dirty="0"/>
              <a:t>A system of abstract representations of the ability to reconcile debts that is generally accepted or in use. Money is a currency. In the United States of America, the U.S. Dollar is the national currency.</a:t>
            </a:r>
          </a:p>
          <a:p>
            <a:endParaRPr lang="en-US" sz="1400" dirty="0"/>
          </a:p>
          <a:p>
            <a:r>
              <a:rPr lang="en-US" sz="2000" b="1" u="sng" cap="all" dirty="0"/>
              <a:t>CRYPTOCURRENCY</a:t>
            </a:r>
          </a:p>
          <a:p>
            <a:r>
              <a:rPr lang="en-US" sz="1400" dirty="0"/>
              <a:t>Digitally distributed and traded </a:t>
            </a:r>
            <a:r>
              <a:rPr lang="en-US" sz="1400" dirty="0">
                <a:hlinkClick r:id="rId2" tooltip="Currency"/>
              </a:rPr>
              <a:t>currencies</a:t>
            </a:r>
            <a:r>
              <a:rPr lang="en-US" sz="1400" dirty="0"/>
              <a:t> for which proof of ownership is established via </a:t>
            </a:r>
            <a:r>
              <a:rPr lang="en-US" sz="1400" u="sng" dirty="0">
                <a:hlinkClick r:id="rId3" tooltip="Cryptography"/>
              </a:rPr>
              <a:t>cryptographic</a:t>
            </a:r>
            <a:r>
              <a:rPr lang="en-US" sz="1400" dirty="0"/>
              <a:t> methods. For example, </a:t>
            </a:r>
            <a:r>
              <a:rPr lang="en-US" sz="1400" dirty="0">
                <a:hlinkClick r:id="rId4" tooltip="Ether (ETH)"/>
              </a:rPr>
              <a:t>Ether</a:t>
            </a:r>
            <a:r>
              <a:rPr lang="en-US" sz="1400" dirty="0"/>
              <a:t> cannot be transferred from an account without having control of the </a:t>
            </a:r>
            <a:r>
              <a:rPr lang="en-US" sz="1400" dirty="0">
                <a:hlinkClick r:id="rId5" tooltip="Private Key"/>
              </a:rPr>
              <a:t>private key</a:t>
            </a:r>
            <a:r>
              <a:rPr lang="en-US" sz="1400" dirty="0"/>
              <a:t> that is associated with that account.</a:t>
            </a:r>
          </a:p>
          <a:p>
            <a:endParaRPr lang="en-US" sz="1400" dirty="0"/>
          </a:p>
          <a:p>
            <a:br>
              <a:rPr lang="en-US" sz="1400" dirty="0"/>
            </a:br>
            <a:endParaRPr lang="en-US" sz="1400" dirty="0"/>
          </a:p>
        </p:txBody>
      </p:sp>
    </p:spTree>
    <p:extLst>
      <p:ext uri="{BB962C8B-B14F-4D97-AF65-F5344CB8AC3E}">
        <p14:creationId xmlns:p14="http://schemas.microsoft.com/office/powerpoint/2010/main" val="3558356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A74D9-5526-264A-95CA-F6DB7C18B7C1}"/>
              </a:ext>
            </a:extLst>
          </p:cNvPr>
          <p:cNvSpPr>
            <a:spLocks noGrp="1"/>
          </p:cNvSpPr>
          <p:nvPr>
            <p:ph type="title"/>
          </p:nvPr>
        </p:nvSpPr>
        <p:spPr/>
        <p:txBody>
          <a:bodyPr/>
          <a:lstStyle/>
          <a:p>
            <a:pPr algn="ctr"/>
            <a:r>
              <a:rPr lang="en-US" dirty="0"/>
              <a:t>Basic Blockchain Key Terms </a:t>
            </a:r>
          </a:p>
        </p:txBody>
      </p:sp>
      <p:sp>
        <p:nvSpPr>
          <p:cNvPr id="3" name="TextBox 2">
            <a:extLst>
              <a:ext uri="{FF2B5EF4-FFF2-40B4-BE49-F238E27FC236}">
                <a16:creationId xmlns:a16="http://schemas.microsoft.com/office/drawing/2014/main" id="{F86F969C-3521-B441-BA6F-6919171D5632}"/>
              </a:ext>
            </a:extLst>
          </p:cNvPr>
          <p:cNvSpPr txBox="1"/>
          <p:nvPr/>
        </p:nvSpPr>
        <p:spPr>
          <a:xfrm>
            <a:off x="838200" y="1303282"/>
            <a:ext cx="10489324" cy="4770537"/>
          </a:xfrm>
          <a:prstGeom prst="rect">
            <a:avLst/>
          </a:prstGeom>
          <a:noFill/>
        </p:spPr>
        <p:txBody>
          <a:bodyPr wrap="square" rtlCol="0">
            <a:spAutoFit/>
          </a:bodyPr>
          <a:lstStyle/>
          <a:p>
            <a:pPr algn="ctr"/>
            <a:r>
              <a:rPr lang="en-US" sz="1400" dirty="0">
                <a:latin typeface="Courier New" panose="02070309020205020404" pitchFamily="49" charset="0"/>
                <a:cs typeface="Courier New" panose="02070309020205020404" pitchFamily="49" charset="0"/>
              </a:rPr>
              <a:t>Taken from:  https://objectcomputing.com/expertise/blockchain/glossary</a:t>
            </a:r>
            <a:endParaRPr lang="en-US" dirty="0"/>
          </a:p>
          <a:p>
            <a:r>
              <a:rPr lang="en-US" sz="2000" b="1" u="sng" dirty="0"/>
              <a:t>SOLIDITY</a:t>
            </a:r>
          </a:p>
          <a:p>
            <a:r>
              <a:rPr lang="en-US" sz="1400" dirty="0"/>
              <a:t>A smart contract programming language built for the Ethereum Virtual Machine. Syntactically it resembles C++ and </a:t>
            </a:r>
            <a:r>
              <a:rPr lang="en-US" sz="1400" dirty="0" err="1"/>
              <a:t>Javascript</a:t>
            </a:r>
            <a:r>
              <a:rPr lang="en-US" sz="1400" dirty="0"/>
              <a:t> and compiles to </a:t>
            </a:r>
            <a:r>
              <a:rPr lang="en-US" sz="1400" dirty="0" err="1"/>
              <a:t>eWASM</a:t>
            </a:r>
            <a:r>
              <a:rPr lang="en-US" sz="1400" dirty="0"/>
              <a:t>.</a:t>
            </a:r>
          </a:p>
          <a:p>
            <a:endParaRPr lang="en-US" sz="1400" dirty="0"/>
          </a:p>
          <a:p>
            <a:r>
              <a:rPr lang="en-US" sz="2000" b="1" u="sng" dirty="0"/>
              <a:t>SMART CONTRACT</a:t>
            </a:r>
          </a:p>
          <a:p>
            <a:r>
              <a:rPr lang="en-US" sz="1400" dirty="0"/>
              <a:t>Code that is executable within the environment of a virtual machine.  Blockchains use smart contracts in the context of the chain’s state to extend the functionality of the chain and provide trustless program execution.   Smart contracts in blockchains are particularly useful because their outputs are deterministic, meaning anyone who processes a function in a smart contract will get the same output as anyone else performing the same function.</a:t>
            </a:r>
          </a:p>
          <a:p>
            <a:endParaRPr lang="en-US" sz="1400" dirty="0"/>
          </a:p>
          <a:p>
            <a:r>
              <a:rPr lang="en-US" sz="2000" b="1" u="sng" dirty="0"/>
              <a:t>DAPP</a:t>
            </a:r>
          </a:p>
          <a:p>
            <a:r>
              <a:rPr lang="en-US" sz="1400" dirty="0"/>
              <a:t>A decentralized application.  </a:t>
            </a:r>
            <a:r>
              <a:rPr lang="en-US" sz="1400" dirty="0" err="1"/>
              <a:t>DApps</a:t>
            </a:r>
            <a:r>
              <a:rPr lang="en-US" sz="1400" dirty="0"/>
              <a:t> operate similarly to regular web applications; however, they retrieve their state and data from a blockchain network (or multiple blockchain networks). </a:t>
            </a:r>
            <a:r>
              <a:rPr lang="en-US" sz="1400" dirty="0" err="1"/>
              <a:t>DApps</a:t>
            </a:r>
            <a:r>
              <a:rPr lang="en-US" sz="1400" dirty="0"/>
              <a:t> do not require a central web server to function and can communicate to each other over the messaging protocol of the blockchain network(s) to which they're connected.</a:t>
            </a:r>
          </a:p>
          <a:p>
            <a:endParaRPr lang="en-US" sz="1400" dirty="0"/>
          </a:p>
          <a:p>
            <a:r>
              <a:rPr lang="en-US" sz="2000" b="1" u="sng" dirty="0"/>
              <a:t>DECENTRALIZATION</a:t>
            </a:r>
          </a:p>
          <a:p>
            <a:r>
              <a:rPr lang="en-US" sz="1400" dirty="0"/>
              <a:t>The movement of data, actions, and other interests away from a single actor in favor of distribution amongst all actors.  In a decentralized system, no actor or group of actors can control the system without the consent of the rest of the actors.</a:t>
            </a:r>
          </a:p>
          <a:p>
            <a:endParaRPr lang="en-US" sz="1400" dirty="0"/>
          </a:p>
        </p:txBody>
      </p:sp>
    </p:spTree>
    <p:extLst>
      <p:ext uri="{BB962C8B-B14F-4D97-AF65-F5344CB8AC3E}">
        <p14:creationId xmlns:p14="http://schemas.microsoft.com/office/powerpoint/2010/main" val="2578603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A74D9-5526-264A-95CA-F6DB7C18B7C1}"/>
              </a:ext>
            </a:extLst>
          </p:cNvPr>
          <p:cNvSpPr>
            <a:spLocks noGrp="1"/>
          </p:cNvSpPr>
          <p:nvPr>
            <p:ph type="title"/>
          </p:nvPr>
        </p:nvSpPr>
        <p:spPr>
          <a:xfrm>
            <a:off x="838200" y="165429"/>
            <a:ext cx="10515600" cy="1325563"/>
          </a:xfrm>
        </p:spPr>
        <p:txBody>
          <a:bodyPr/>
          <a:lstStyle/>
          <a:p>
            <a:pPr algn="ctr"/>
            <a:r>
              <a:rPr lang="en-US" dirty="0"/>
              <a:t>Basic Blockchain Key Terms </a:t>
            </a:r>
          </a:p>
        </p:txBody>
      </p:sp>
      <p:sp>
        <p:nvSpPr>
          <p:cNvPr id="3" name="TextBox 2">
            <a:extLst>
              <a:ext uri="{FF2B5EF4-FFF2-40B4-BE49-F238E27FC236}">
                <a16:creationId xmlns:a16="http://schemas.microsoft.com/office/drawing/2014/main" id="{F86F969C-3521-B441-BA6F-6919171D5632}"/>
              </a:ext>
            </a:extLst>
          </p:cNvPr>
          <p:cNvSpPr txBox="1"/>
          <p:nvPr/>
        </p:nvSpPr>
        <p:spPr>
          <a:xfrm>
            <a:off x="838200" y="1303282"/>
            <a:ext cx="10489324" cy="5109091"/>
          </a:xfrm>
          <a:prstGeom prst="rect">
            <a:avLst/>
          </a:prstGeom>
          <a:noFill/>
        </p:spPr>
        <p:txBody>
          <a:bodyPr wrap="square" rtlCol="0">
            <a:spAutoFit/>
          </a:bodyPr>
          <a:lstStyle/>
          <a:p>
            <a:pPr algn="ctr"/>
            <a:r>
              <a:rPr lang="en-US" sz="1400" dirty="0">
                <a:latin typeface="Courier New" panose="02070309020205020404" pitchFamily="49" charset="0"/>
                <a:cs typeface="Courier New" panose="02070309020205020404" pitchFamily="49" charset="0"/>
              </a:rPr>
              <a:t>Taken from:  https://objectcomputing.com/expertise/blockchain/glossary</a:t>
            </a:r>
            <a:endParaRPr lang="en-US" dirty="0"/>
          </a:p>
          <a:p>
            <a:r>
              <a:rPr lang="en-US" sz="2000" b="1" u="sng" dirty="0"/>
              <a:t>TRANSACTION</a:t>
            </a:r>
          </a:p>
          <a:p>
            <a:r>
              <a:rPr lang="en-US" sz="1400" dirty="0"/>
              <a:t>A singular input into a blockchain that affects some change in the blockchain’s data.</a:t>
            </a:r>
          </a:p>
          <a:p>
            <a:endParaRPr lang="en-US" sz="1400" dirty="0"/>
          </a:p>
          <a:p>
            <a:r>
              <a:rPr lang="en-US" sz="1400" dirty="0"/>
              <a:t>Depending on the blockchain’s implementation, transactions can transfer cryptocurrencies, create log events, or execute smart contract functions.</a:t>
            </a:r>
          </a:p>
          <a:p>
            <a:endParaRPr lang="en-US" sz="1400" dirty="0"/>
          </a:p>
          <a:p>
            <a:r>
              <a:rPr lang="en-US" sz="2000" b="1" u="sng" dirty="0"/>
              <a:t>TRANSACTION FEE</a:t>
            </a:r>
          </a:p>
          <a:p>
            <a:r>
              <a:rPr lang="en-US" sz="1400" dirty="0"/>
              <a:t>An amount of cryptocurrency, typically a blockchain’s native cryptocurrency, that is charged by a miner to manipulate data on the chain. Transaction fees are generally variable and heavily dependent upon market conditions.</a:t>
            </a:r>
          </a:p>
          <a:p>
            <a:endParaRPr lang="en-US" sz="1400" dirty="0"/>
          </a:p>
          <a:p>
            <a:r>
              <a:rPr lang="en-US" sz="1400" dirty="0"/>
              <a:t>Example</a:t>
            </a:r>
          </a:p>
          <a:p>
            <a:endParaRPr lang="en-US" sz="1400" dirty="0"/>
          </a:p>
          <a:p>
            <a:r>
              <a:rPr lang="en-US" sz="1400" dirty="0"/>
              <a:t>If many transactions are being requested, and a limited number can be included in a block, a miner chooses to include whatever transactions have the highest profit margins, i.e., the transactions with the highest fees. Higher transaction fees can be set to incentivize miners to prioritize including a specific transaction in a block.  In the reverse, if fewer transactions are being requested than will fit in a block, miners include all transactions that meet a minimum profitability requirement, and lower transaction fees can be set.</a:t>
            </a:r>
          </a:p>
          <a:p>
            <a:endParaRPr lang="en-US" sz="1400" dirty="0"/>
          </a:p>
          <a:p>
            <a:r>
              <a:rPr lang="en-US" sz="2000" b="1" u="sng" dirty="0"/>
              <a:t>WALLET</a:t>
            </a:r>
          </a:p>
          <a:p>
            <a:r>
              <a:rPr lang="en-US" sz="1400" dirty="0"/>
              <a:t>A file or software that contains the private keys for interacting with a Private Key Infrastructure (PKI).  Typical wallet software has functionality for signing messages and transactions for the corresponding network.</a:t>
            </a:r>
          </a:p>
          <a:p>
            <a:endParaRPr lang="en-US" sz="1400" dirty="0"/>
          </a:p>
        </p:txBody>
      </p:sp>
    </p:spTree>
    <p:extLst>
      <p:ext uri="{BB962C8B-B14F-4D97-AF65-F5344CB8AC3E}">
        <p14:creationId xmlns:p14="http://schemas.microsoft.com/office/powerpoint/2010/main" val="22951146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TotalTime>
  <Words>1097</Words>
  <Application>Microsoft Macintosh PowerPoint</Application>
  <PresentationFormat>Widescreen</PresentationFormat>
  <Paragraphs>109</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Courier New</vt:lpstr>
      <vt:lpstr>Office Theme</vt:lpstr>
      <vt:lpstr>Creating Blockchain Distributed Apps Tools and Examples</vt:lpstr>
      <vt:lpstr>First Download Tools </vt:lpstr>
      <vt:lpstr>Optional Download Opera Phone App </vt:lpstr>
      <vt:lpstr>Optional Opera IOS Phone Wallet </vt:lpstr>
      <vt:lpstr>Optional Opera IOS Phone Wallet </vt:lpstr>
      <vt:lpstr>Basic Blockchain Key Terms </vt:lpstr>
      <vt:lpstr>Basic Blockchain Key Terms </vt:lpstr>
      <vt:lpstr>Basic Blockchain Key Terms </vt:lpstr>
      <vt:lpstr>Basic Blockchain Key Terms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Truffle Simple Contract</dc:title>
  <dc:creator>Zachary Lewis</dc:creator>
  <cp:lastModifiedBy>Zachary Lewis</cp:lastModifiedBy>
  <cp:revision>20</cp:revision>
  <dcterms:created xsi:type="dcterms:W3CDTF">2019-11-12T18:41:40Z</dcterms:created>
  <dcterms:modified xsi:type="dcterms:W3CDTF">2019-11-13T19:17:46Z</dcterms:modified>
</cp:coreProperties>
</file>